
<file path=[Content_Types].xml><?xml version="1.0" encoding="utf-8"?>
<Types xmlns="http://schemas.openxmlformats.org/package/2006/content-types">
  <Default Extension="wmf" ContentType="image/x-wmf"/>
  <Default Extension="png" ContentType="image/png"/>
  <Default Extension="jpeg" ContentType="image/jpeg"/>
  <Default Extension="xml" ContentType="application/xml"/>
  <Default Extension="rels" ContentType="application/vnd.openxmlformats-package.relationships+xml"/>
  <Default Extension="bin" ContentType="application/vnd.openxmlformats-officedocument.oleObject"/>
  <Override PartName="/ppt/notesSlides/notesSlide37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.xml" ContentType="application/vnd.openxmlformats-officedocument.presentationml.notesSlide+xml"/>
  <Override PartName="/ppt/slides/slide37.xml" ContentType="application/vnd.openxmlformats-officedocument.presentationml.slide+xml"/>
  <Override PartName="/ppt/notesSlides/notesSlide28.xml" ContentType="application/vnd.openxmlformats-officedocument.presentationml.notesSlide+xml"/>
  <Override PartName="/ppt/slides/slide36.xml" ContentType="application/vnd.openxmlformats-officedocument.presentationml.slide+xml"/>
  <Override PartName="/ppt/slides/slide32.xml" ContentType="application/vnd.openxmlformats-officedocument.presentationml.slide+xml"/>
  <Override PartName="/ppt/slides/slide31.xml" ContentType="application/vnd.openxmlformats-officedocument.presentationml.slide+xml"/>
  <Override PartName="/ppt/slides/slide30.xml" ContentType="application/vnd.openxmlformats-officedocument.presentationml.slide+xml"/>
  <Override PartName="/ppt/notesSlides/notesSlide16.xml" ContentType="application/vnd.openxmlformats-officedocument.presentationml.notesSlide+xml"/>
  <Override PartName="/ppt/slides/slide29.xml" ContentType="application/vnd.openxmlformats-officedocument.presentationml.slide+xml"/>
  <Override PartName="/ppt/slides/slide25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notesSlides/notesSlide3.xml" ContentType="application/vnd.openxmlformats-officedocument.presentationml.notesSlide+xml"/>
  <Override PartName="/ppt/notesSlides/notesSlide19.xml" ContentType="application/vnd.openxmlformats-officedocument.presentationml.notesSlide+xml"/>
  <Override PartName="/ppt/slides/slide17.xml" ContentType="application/vnd.openxmlformats-officedocument.presentationml.slide+xml"/>
  <Override PartName="/ppt/slides/slide13.xml" ContentType="application/vnd.openxmlformats-officedocument.presentationml.slide+xml"/>
  <Override PartName="/ppt/notesSlides/notesSlide26.xml" ContentType="application/vnd.openxmlformats-officedocument.presentationml.notesSlide+xml"/>
  <Override PartName="/ppt/slides/slide20.xml" ContentType="application/vnd.openxmlformats-officedocument.presentationml.slide+xml"/>
  <Override PartName="/ppt/slides/slide11.xml" ContentType="application/vnd.openxmlformats-officedocument.presentationml.slide+xml"/>
  <Override PartName="/ppt/slides/slide10.xml" ContentType="application/vnd.openxmlformats-officedocument.presentationml.slide+xml"/>
  <Override PartName="/ppt/notesSlides/notesSlide35.xml" ContentType="application/vnd.openxmlformats-officedocument.presentationml.notesSlide+xml"/>
  <Override PartName="/ppt/slides/slide7.xml" ContentType="application/vnd.openxmlformats-officedocument.presentationml.slide+xml"/>
  <Override PartName="/ppt/slides/slide21.xml" ContentType="application/vnd.openxmlformats-officedocument.presentationml.slide+xml"/>
  <Override PartName="/ppt/slides/slide6.xml" ContentType="application/vnd.openxmlformats-officedocument.presentationml.slide+xml"/>
  <Override PartName="/ppt/notesSlides/notesSlide15.xml" ContentType="application/vnd.openxmlformats-officedocument.presentationml.notesSlide+xml"/>
  <Override PartName="/ppt/slides/slide33.xml" ContentType="application/vnd.openxmlformats-officedocument.presentationml.slide+xml"/>
  <Override PartName="/ppt/slides/slide8.xml" ContentType="application/vnd.openxmlformats-officedocument.presentationml.slide+xml"/>
  <Override PartName="/ppt/slideLayouts/slideLayout9.xml" ContentType="application/vnd.openxmlformats-officedocument.presentationml.slideLayout+xml"/>
  <Override PartName="/ppt/slides/slide35.xml" ContentType="application/vnd.openxmlformats-officedocument.presentationml.slide+xml"/>
  <Override PartName="/ppt/slides/slide1.xml" ContentType="application/vnd.openxmlformats-officedocument.presentationml.slide+xml"/>
  <Override PartName="/ppt/notesSlides/notesSlide14.xml" ContentType="application/vnd.openxmlformats-officedocument.presentationml.notesSlide+xml"/>
  <Override PartName="/ppt/slides/slide26.xml" ContentType="application/vnd.openxmlformats-officedocument.presentationml.slide+xml"/>
  <Override PartName="/ppt/slideLayouts/slideLayout8.xml" ContentType="application/vnd.openxmlformats-officedocument.presentationml.slideLayout+xml"/>
  <Override PartName="/ppt/slides/slide4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s/slide9.xml" ContentType="application/vnd.openxmlformats-officedocument.presentationml.slide+xml"/>
  <Override PartName="/ppt/slideLayouts/slideLayout2.xml" ContentType="application/vnd.openxmlformats-officedocument.presentationml.slideLayout+xml"/>
  <Override PartName="/ppt/notesSlides/notesSlide38.xml" ContentType="application/vnd.openxmlformats-officedocument.presentationml.notesSlide+xml"/>
  <Override PartName="/ppt/slides/slide5.xml" ContentType="application/vnd.openxmlformats-officedocument.presentationml.slide+xml"/>
  <Override PartName="/ppt/slides/slide3.xml" ContentType="application/vnd.openxmlformats-officedocument.presentationml.slide+xml"/>
  <Override PartName="/ppt/slides/slide12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0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s/slide14.xml" ContentType="application/vnd.openxmlformats-officedocument.presentationml.slide+xml"/>
  <Override PartName="/ppt/slideMasters/slideMaster1.xml" ContentType="application/vnd.openxmlformats-officedocument.presentationml.slideMaster+xml"/>
  <Override PartName="/ppt/notesSlides/notesSlide23.xml" ContentType="application/vnd.openxmlformats-officedocument.presentationml.notesSlide+xml"/>
  <Override PartName="/ppt/theme/theme2.xml" ContentType="application/vnd.openxmlformats-officedocument.theme+xml"/>
  <Override PartName="/ppt/slides/slide24.xml" ContentType="application/vnd.openxmlformats-officedocument.presentationml.slide+xml"/>
  <Override PartName="/ppt/notesSlides/notesSlide17.xml" ContentType="application/vnd.openxmlformats-officedocument.presentationml.notesSlide+xml"/>
  <Override PartName="/ppt/slideLayouts/slideLayout11.xml" ContentType="application/vnd.openxmlformats-officedocument.presentationml.slideLayout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slides/slide28.xml" ContentType="application/vnd.openxmlformats-officedocument.presentationml.slide+xml"/>
  <Override PartName="/ppt/slides/slide16.xml" ContentType="application/vnd.openxmlformats-officedocument.presentationml.slide+xml"/>
  <Override PartName="/ppt/slideLayouts/slideLayout1.xml" ContentType="application/vnd.openxmlformats-officedocument.presentationml.slideLayout+xml"/>
  <Override PartName="/ppt/slides/slide2.xml" ContentType="application/vnd.openxmlformats-officedocument.presentationml.slide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ppt/slideLayouts/slideLayout6.xml" ContentType="application/vnd.openxmlformats-officedocument.presentationml.slideLayout+xml"/>
  <Override PartName="/ppt/slides/slide38.xml" ContentType="application/vnd.openxmlformats-officedocument.presentationml.slide+xml"/>
  <Override PartName="/ppt/notesSlides/notesSlide12.xml" ContentType="application/vnd.openxmlformats-officedocument.presentationml.notesSlide+xml"/>
  <Override PartName="/ppt/slides/slide34.xml" ContentType="application/vnd.openxmlformats-officedocument.presentationml.slide+xml"/>
  <Override PartName="/ppt/notesSlides/notesSlide22.xml" ContentType="application/vnd.openxmlformats-officedocument.presentationml.notesSlide+xml"/>
  <Override PartName="/ppt/slideLayouts/slideLayout5.xml" ContentType="application/vnd.openxmlformats-officedocument.presentationml.slideLayout+xml"/>
  <Override PartName="/ppt/presentation.xml" ContentType="application/vnd.openxmlformats-officedocument.presentationml.presentation.main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<Relationships xmlns="http://schemas.openxmlformats.org/package/2006/relationships"><Relationship Id="rId3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aveSubsetFonts="1">
  <p:sldMasterIdLst>
    <p:sldMasterId id="2147483648" r:id="rId1"/>
  </p:sldMasterIdLst>
  <p:notesMasterIdLst>
    <p:notesMasterId r:id="rId42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</p:sldIdLst>
  <p:sldSz cx="12192000" cy="6858000"/>
  <p:notesSz cx="6858000" cy="9144000"/>
  <p:defaultTextStyle>
    <a:defPPr>
      <a:defRPr lang="de-DE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 varScale="1">
        <p:scale>
          <a:sx n="100" d="100"/>
          <a:sy n="100" d="100"/>
        </p:scale>
        <p:origin x="378" y="90"/>
      </p:cViewPr>
      <p:guideLst>
        <p:guide pos="3840"/>
        <p:guide pos="2160" orient="horz"/>
      </p:guideLst>
    </p:cSldViewPr>
  </p:slideViewPr>
  <p:gridSpacing cx="72008" cy="72008"/>
</p:viewPr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theme" Target="theme/theme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<Relationship Id="rId37" Type="http://schemas.openxmlformats.org/officeDocument/2006/relationships/slide" Target="slides/slide34.xml"/><Relationship Id="rId38" Type="http://schemas.openxmlformats.org/officeDocument/2006/relationships/slide" Target="slides/slide35.xml"/><Relationship Id="rId39" Type="http://schemas.openxmlformats.org/officeDocument/2006/relationships/slide" Target="slides/slide36.xml"/><Relationship Id="rId40" Type="http://schemas.openxmlformats.org/officeDocument/2006/relationships/slide" Target="slides/slide37.xml"/><Relationship Id="rId41" Type="http://schemas.openxmlformats.org/officeDocument/2006/relationships/slide" Target="slides/slide38.xml"/><Relationship Id="rId42" Type="http://schemas.openxmlformats.org/officeDocument/2006/relationships/notesMaster" Target="notesMasters/notesMaster1.xml"/><Relationship Id="rId43" Type="http://schemas.openxmlformats.org/officeDocument/2006/relationships/presProps" Target="presProps.xml" /><Relationship Id="rId44" Type="http://schemas.openxmlformats.org/officeDocument/2006/relationships/tableStyles" Target="tableStyles.xml" /><Relationship Id="rId45" Type="http://schemas.openxmlformats.org/officeDocument/2006/relationships/viewProps" Target="viewProps.xml" /></Relationships>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 name=""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Platzhalter für Überschrift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3632E96E-41F7-40C5-8419-297958CC00FA}" type="datetimeFigureOut">
              <a:rPr lang="de-DE"/>
              <a:t>10/30/2013</a:t>
            </a:fld>
            <a:endParaRPr lang="de-DE"/>
          </a:p>
        </p:txBody>
      </p:sp>
      <p:sp>
        <p:nvSpPr>
          <p:cNvPr id="4" name="Platzhalter für Folienbilder 3"/>
          <p:cNvSpPr>
            <a:spLocks noChangeAspect="1" noGrp="1" noRot="1"/>
          </p:cNvSpPr>
          <p:nvPr>
            <p:ph type="sldImg" idx="2"/>
          </p:nvPr>
        </p:nvSpPr>
        <p:spPr bwMode="auto"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>
              <a:defRPr/>
            </a:pPr>
            <a:endParaRPr lang="de-DE"/>
          </a:p>
        </p:txBody>
      </p:sp>
      <p:sp>
        <p:nvSpPr>
          <p:cNvPr id="5" name="Platzhalter für Notizen 4"/>
          <p:cNvSpPr>
            <a:spLocks noGrp="1"/>
          </p:cNvSpPr>
          <p:nvPr>
            <p:ph type="body" sz="quarter" idx="3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>
              <a:defRPr/>
            </a:pPr>
            <a:r>
              <a:rPr lang="de-DE"/>
              <a:t>Textmasterformat bearbeiten</a:t>
            </a:r>
            <a:endParaRPr/>
          </a:p>
          <a:p>
            <a:pPr lvl="1">
              <a:defRPr/>
            </a:pPr>
            <a:r>
              <a:rPr lang="de-DE"/>
              <a:t>Zweite Ebene</a:t>
            </a:r>
            <a:endParaRPr/>
          </a:p>
          <a:p>
            <a:pPr lvl="2">
              <a:defRPr/>
            </a:pPr>
            <a:r>
              <a:rPr lang="de-DE"/>
              <a:t>Dritte Ebene</a:t>
            </a:r>
            <a:endParaRPr/>
          </a:p>
          <a:p>
            <a:pPr lvl="3">
              <a:defRPr/>
            </a:pPr>
            <a:r>
              <a:rPr lang="de-DE"/>
              <a:t>Vierte Ebene</a:t>
            </a:r>
            <a:endParaRPr/>
          </a:p>
          <a:p>
            <a:pPr lvl="4">
              <a:defRPr/>
            </a:pPr>
            <a:r>
              <a:rPr lang="de-DE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 bwMode="auto"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2E6999B8-B6B4-4561-A3CD-BBCDAB9FC9D9}" type="slidenum">
              <a:rPr lang="de-DE"/>
              <a:t>‹#›</a:t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>
      <a:defRPr sz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 ?>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 ?>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 ?>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 ?>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 ?>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 ?>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 ?>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 ?>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 ?>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 ?>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 ?>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 ?>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 ?>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 ?>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 ?>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 ?>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 ?>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 ?>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 ?>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 ?>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 ?>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 ?>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 ?>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 ?>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 ?>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 ?>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 ?>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 ?>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 ?>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 ?>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 ?>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 ?>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 ?>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 ?>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 ?>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 ?>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 ?>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Platzhalter für Folienbild 1"/>
          <p:cNvSpPr>
            <a:spLocks noChangeAspect="1" noGrp="1" noRo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</p:spPr>
      </p:sp>
      <p:sp>
        <p:nvSpPr>
          <p:cNvPr id="3" name="Platzhalter für Notizen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de-DE">
              <a:latin typeface="Arial"/>
              <a:cs typeface="Arial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E6999B8-B6B4-4561-A3CD-BBCDAB9FC9D9}" type="slidenum">
              <a:rPr lang="de-DE"/>
              <a:t>1</a:t>
            </a:fld>
            <a:endParaRPr lang="de-DE"/>
          </a:p>
        </p:txBody>
      </p:sp>
    </p:spTree>
  </p:cSld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51244021" name="Platzhalter für Folienbild 1"/>
          <p:cNvSpPr>
            <a:spLocks noChangeAspect="1" noGrp="1" noRo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</p:spPr>
      </p:sp>
      <p:sp>
        <p:nvSpPr>
          <p:cNvPr id="1738162764" name="Platzhalter für Notizen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de-DE">
              <a:latin typeface="Arial"/>
              <a:cs typeface="Arial"/>
            </a:endParaRPr>
          </a:p>
        </p:txBody>
      </p:sp>
      <p:sp>
        <p:nvSpPr>
          <p:cNvPr id="726849075" name="Foliennummernplatzhalt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DE49E59D-EB11-01B3-2803-37F3EC8DCA4B}" type="slidenum">
              <a:rPr lang="de-DE"/>
              <a:t/>
            </a:fld>
            <a:endParaRPr lang="de-DE"/>
          </a:p>
        </p:txBody>
      </p:sp>
    </p:spTree>
  </p:cSld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59796175" name="Platzhalter für Folienbild 1"/>
          <p:cNvSpPr>
            <a:spLocks noChangeAspect="1" noGrp="1" noRo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</p:spPr>
      </p:sp>
      <p:sp>
        <p:nvSpPr>
          <p:cNvPr id="2048422470" name="Platzhalter für Notizen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de-DE">
              <a:latin typeface="Arial"/>
              <a:cs typeface="Arial"/>
            </a:endParaRPr>
          </a:p>
        </p:txBody>
      </p:sp>
      <p:sp>
        <p:nvSpPr>
          <p:cNvPr id="1775585337" name="Foliennummernplatzhalt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E9777FE3-D171-87F7-E19D-3C8DA628ECA7}" type="slidenum">
              <a:rPr lang="de-DE"/>
              <a:t/>
            </a:fld>
            <a:endParaRPr lang="de-DE"/>
          </a:p>
        </p:txBody>
      </p:sp>
    </p:spTree>
  </p:cSld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32765601" name="Platzhalter für Folienbild 1"/>
          <p:cNvSpPr>
            <a:spLocks noChangeAspect="1" noGrp="1" noRo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</p:spPr>
      </p:sp>
      <p:sp>
        <p:nvSpPr>
          <p:cNvPr id="35038873" name="Platzhalter für Notizen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de-DE">
              <a:latin typeface="Arial"/>
              <a:cs typeface="Arial"/>
            </a:endParaRPr>
          </a:p>
        </p:txBody>
      </p:sp>
      <p:sp>
        <p:nvSpPr>
          <p:cNvPr id="555155880" name="Foliennummernplatzhalt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D605960C-AD44-EE28-70D3-78E204EC6F03}" type="slidenum">
              <a:rPr lang="de-DE"/>
              <a:t/>
            </a:fld>
            <a:endParaRPr lang="de-DE"/>
          </a:p>
        </p:txBody>
      </p:sp>
    </p:spTree>
  </p:cSld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41443811" name="Platzhalter für Folienbild 1"/>
          <p:cNvSpPr>
            <a:spLocks noChangeAspect="1" noGrp="1" noRo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</p:spPr>
      </p:sp>
      <p:sp>
        <p:nvSpPr>
          <p:cNvPr id="944381888" name="Platzhalter für Notizen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de-DE">
              <a:latin typeface="Arial"/>
              <a:cs typeface="Arial"/>
            </a:endParaRPr>
          </a:p>
        </p:txBody>
      </p:sp>
      <p:sp>
        <p:nvSpPr>
          <p:cNvPr id="252318085" name="Foliennummernplatzhalt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7A30B6A-6732-974E-17A7-D9B505446ED0}" type="slidenum">
              <a:rPr lang="de-DE"/>
              <a:t/>
            </a:fld>
            <a:endParaRPr lang="de-DE"/>
          </a:p>
        </p:txBody>
      </p:sp>
    </p:spTree>
  </p:cSld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28334399" name="Platzhalter für Folienbild 1"/>
          <p:cNvSpPr>
            <a:spLocks noChangeAspect="1" noGrp="1" noRo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</p:spPr>
      </p:sp>
      <p:sp>
        <p:nvSpPr>
          <p:cNvPr id="1651366012" name="Platzhalter für Notizen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de-DE">
              <a:latin typeface="Arial"/>
              <a:cs typeface="Arial"/>
            </a:endParaRPr>
          </a:p>
        </p:txBody>
      </p:sp>
      <p:sp>
        <p:nvSpPr>
          <p:cNvPr id="127948673" name="Foliennummernplatzhalt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D4256BB-BFCA-7ABA-3DE5-FAFA99431B86}" type="slidenum">
              <a:rPr lang="de-DE"/>
              <a:t/>
            </a:fld>
            <a:endParaRPr lang="de-DE"/>
          </a:p>
        </p:txBody>
      </p:sp>
    </p:spTree>
  </p:cSld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33966988" name="Platzhalter für Folienbild 1"/>
          <p:cNvSpPr>
            <a:spLocks noChangeAspect="1" noGrp="1" noRo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</p:spPr>
      </p:sp>
      <p:sp>
        <p:nvSpPr>
          <p:cNvPr id="1651011935" name="Platzhalter für Notizen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de-DE">
              <a:latin typeface="Arial"/>
              <a:cs typeface="Arial"/>
            </a:endParaRPr>
          </a:p>
        </p:txBody>
      </p:sp>
      <p:sp>
        <p:nvSpPr>
          <p:cNvPr id="393968386" name="Foliennummernplatzhalt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A7276532-3943-9663-6D35-00E5DC3BCEF6}" type="slidenum">
              <a:rPr lang="de-DE"/>
              <a:t/>
            </a:fld>
            <a:endParaRPr lang="de-DE"/>
          </a:p>
        </p:txBody>
      </p:sp>
    </p:spTree>
  </p:cSld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54436755" name="Platzhalter für Folienbild 1"/>
          <p:cNvSpPr>
            <a:spLocks noChangeAspect="1" noGrp="1" noRo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</p:spPr>
      </p:sp>
      <p:sp>
        <p:nvSpPr>
          <p:cNvPr id="1999324199" name="Platzhalter für Notizen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de-DE">
              <a:latin typeface="Arial"/>
              <a:cs typeface="Arial"/>
            </a:endParaRPr>
          </a:p>
        </p:txBody>
      </p:sp>
      <p:sp>
        <p:nvSpPr>
          <p:cNvPr id="1530209445" name="Foliennummernplatzhalt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78F853A8-03A4-C52E-9F72-C82B3AA290BF}" type="slidenum">
              <a:rPr lang="de-DE"/>
              <a:t/>
            </a:fld>
            <a:endParaRPr lang="de-DE"/>
          </a:p>
        </p:txBody>
      </p:sp>
    </p:spTree>
  </p:cSld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35972654" name="Platzhalter für Folienbild 1"/>
          <p:cNvSpPr>
            <a:spLocks noChangeAspect="1" noGrp="1" noRo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</p:spPr>
      </p:sp>
      <p:sp>
        <p:nvSpPr>
          <p:cNvPr id="538321757" name="Platzhalter für Notizen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de-DE">
              <a:latin typeface="Arial"/>
              <a:cs typeface="Arial"/>
            </a:endParaRPr>
          </a:p>
        </p:txBody>
      </p:sp>
      <p:sp>
        <p:nvSpPr>
          <p:cNvPr id="612980806" name="Foliennummernplatzhalt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C5F2FDE1-96D9-0662-F145-DDCF63CF6967}" type="slidenum">
              <a:rPr lang="de-DE"/>
              <a:t/>
            </a:fld>
            <a:endParaRPr lang="de-DE"/>
          </a:p>
        </p:txBody>
      </p:sp>
    </p:spTree>
  </p:cSld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35445617" name="Platzhalter für Folienbild 1"/>
          <p:cNvSpPr>
            <a:spLocks noChangeAspect="1" noGrp="1" noRo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</p:spPr>
      </p:sp>
      <p:sp>
        <p:nvSpPr>
          <p:cNvPr id="1816462656" name="Platzhalter für Notizen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de-DE">
              <a:latin typeface="Arial"/>
              <a:cs typeface="Arial"/>
            </a:endParaRPr>
          </a:p>
        </p:txBody>
      </p:sp>
      <p:sp>
        <p:nvSpPr>
          <p:cNvPr id="965379398" name="Foliennummernplatzhalt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1E792F54-3898-99B7-6F46-77FF16529225}" type="slidenum">
              <a:rPr lang="de-DE"/>
              <a:t/>
            </a:fld>
            <a:endParaRPr lang="de-DE"/>
          </a:p>
        </p:txBody>
      </p:sp>
    </p:spTree>
  </p:cSld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32094445" name="Platzhalter für Folienbild 1"/>
          <p:cNvSpPr>
            <a:spLocks noChangeAspect="1" noGrp="1" noRo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</p:spPr>
      </p:sp>
      <p:sp>
        <p:nvSpPr>
          <p:cNvPr id="934123049" name="Platzhalter für Notizen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de-DE">
              <a:latin typeface="Arial"/>
              <a:cs typeface="Arial"/>
            </a:endParaRPr>
          </a:p>
        </p:txBody>
      </p:sp>
      <p:sp>
        <p:nvSpPr>
          <p:cNvPr id="107977051" name="Foliennummernplatzhalt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4B05C454-F45F-2FE5-4AAC-504A5C4DDFCB}" type="slidenum">
              <a:rPr lang="de-DE"/>
              <a:t/>
            </a:fld>
            <a:endParaRPr lang="de-DE"/>
          </a:p>
        </p:txBody>
      </p:sp>
    </p:spTree>
  </p:cSld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76085082" name="Platzhalter für Folienbild 1"/>
          <p:cNvSpPr>
            <a:spLocks noChangeAspect="1" noGrp="1" noRo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</p:spPr>
      </p:sp>
      <p:sp>
        <p:nvSpPr>
          <p:cNvPr id="1181620979" name="Platzhalter für Notizen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de-DE">
              <a:latin typeface="Arial"/>
              <a:cs typeface="Arial"/>
            </a:endParaRPr>
          </a:p>
        </p:txBody>
      </p:sp>
      <p:sp>
        <p:nvSpPr>
          <p:cNvPr id="1181956760" name="Foliennummernplatzhalt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4C0F3DF1-A11C-7DE1-F684-3B1020E91159}" type="slidenum">
              <a:rPr lang="de-DE"/>
              <a:t/>
            </a:fld>
            <a:endParaRPr lang="de-DE"/>
          </a:p>
        </p:txBody>
      </p:sp>
    </p:spTree>
  </p:cSld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35260784" name="Platzhalter für Folienbild 1"/>
          <p:cNvSpPr>
            <a:spLocks noChangeAspect="1" noGrp="1" noRo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</p:spPr>
      </p:sp>
      <p:sp>
        <p:nvSpPr>
          <p:cNvPr id="1858370618" name="Platzhalter für Notizen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de-DE">
              <a:latin typeface="Arial"/>
              <a:cs typeface="Arial"/>
            </a:endParaRPr>
          </a:p>
        </p:txBody>
      </p:sp>
      <p:sp>
        <p:nvSpPr>
          <p:cNvPr id="1528943919" name="Foliennummernplatzhalt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669E54A9-4EBD-59FD-F536-B7057364BBDB}" type="slidenum">
              <a:rPr lang="de-DE"/>
              <a:t/>
            </a:fld>
            <a:endParaRPr lang="de-DE"/>
          </a:p>
        </p:txBody>
      </p:sp>
    </p:spTree>
  </p:cSld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03287788" name="Platzhalter für Folienbild 1"/>
          <p:cNvSpPr>
            <a:spLocks noChangeAspect="1" noGrp="1" noRo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</p:spPr>
      </p:sp>
      <p:sp>
        <p:nvSpPr>
          <p:cNvPr id="925138451" name="Platzhalter für Notizen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de-DE">
              <a:latin typeface="Arial"/>
              <a:cs typeface="Arial"/>
            </a:endParaRPr>
          </a:p>
        </p:txBody>
      </p:sp>
      <p:sp>
        <p:nvSpPr>
          <p:cNvPr id="1940135760" name="Foliennummernplatzhalt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8AF0639-F60A-A5C8-B770-67161F1086CB}" type="slidenum">
              <a:rPr lang="de-DE"/>
              <a:t/>
            </a:fld>
            <a:endParaRPr lang="de-DE"/>
          </a:p>
        </p:txBody>
      </p:sp>
    </p:spTree>
  </p:cSld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32550032" name="Platzhalter für Folienbild 1"/>
          <p:cNvSpPr>
            <a:spLocks noChangeAspect="1" noGrp="1" noRo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</p:spPr>
      </p:sp>
      <p:sp>
        <p:nvSpPr>
          <p:cNvPr id="711371690" name="Platzhalter für Notizen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de-DE">
              <a:latin typeface="Arial"/>
              <a:cs typeface="Arial"/>
            </a:endParaRPr>
          </a:p>
        </p:txBody>
      </p:sp>
      <p:sp>
        <p:nvSpPr>
          <p:cNvPr id="679901286" name="Foliennummernplatzhalt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24F83FD-3C49-4806-8413-80E8E3A98E68}" type="slidenum">
              <a:rPr lang="de-DE"/>
              <a:t/>
            </a:fld>
            <a:endParaRPr lang="de-DE"/>
          </a:p>
        </p:txBody>
      </p:sp>
    </p:spTree>
  </p:cSld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32148521" name="Platzhalter für Folienbild 1"/>
          <p:cNvSpPr>
            <a:spLocks noChangeAspect="1" noGrp="1" noRo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</p:spPr>
      </p:sp>
      <p:sp>
        <p:nvSpPr>
          <p:cNvPr id="658737311" name="Platzhalter für Notizen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de-DE">
              <a:latin typeface="Arial"/>
              <a:cs typeface="Arial"/>
            </a:endParaRPr>
          </a:p>
        </p:txBody>
      </p:sp>
      <p:sp>
        <p:nvSpPr>
          <p:cNvPr id="1238218323" name="Foliennummernplatzhalt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1666F3D8-C901-A6CB-EA46-D5B54BF419B6}" type="slidenum">
              <a:rPr lang="de-DE"/>
              <a:t/>
            </a:fld>
            <a:endParaRPr lang="de-DE"/>
          </a:p>
        </p:txBody>
      </p:sp>
    </p:spTree>
  </p:cSld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6693649" name="Platzhalter für Folienbild 1"/>
          <p:cNvSpPr>
            <a:spLocks noChangeAspect="1" noGrp="1" noRo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</p:spPr>
      </p:sp>
      <p:sp>
        <p:nvSpPr>
          <p:cNvPr id="646778023" name="Platzhalter für Notizen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de-DE">
              <a:latin typeface="Arial"/>
              <a:cs typeface="Arial"/>
            </a:endParaRPr>
          </a:p>
        </p:txBody>
      </p:sp>
      <p:sp>
        <p:nvSpPr>
          <p:cNvPr id="1457277224" name="Foliennummernplatzhalt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B34CDDF9-6F9E-3372-53B7-A34E9DFAF397}" type="slidenum">
              <a:rPr lang="de-DE"/>
              <a:t/>
            </a:fld>
            <a:endParaRPr lang="de-DE"/>
          </a:p>
        </p:txBody>
      </p:sp>
    </p:spTree>
  </p:cSld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47284132" name="Platzhalter für Folienbild 1"/>
          <p:cNvSpPr>
            <a:spLocks noChangeAspect="1" noGrp="1" noRo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</p:spPr>
      </p:sp>
      <p:sp>
        <p:nvSpPr>
          <p:cNvPr id="1595604240" name="Platzhalter für Notizen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de-DE">
              <a:latin typeface="Arial"/>
              <a:cs typeface="Arial"/>
            </a:endParaRPr>
          </a:p>
        </p:txBody>
      </p:sp>
      <p:sp>
        <p:nvSpPr>
          <p:cNvPr id="1769105716" name="Foliennummernplatzhalt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4A31FE05-B3C4-2AE9-9BEC-445D48744F30}" type="slidenum">
              <a:rPr lang="de-DE"/>
              <a:t/>
            </a:fld>
            <a:endParaRPr lang="de-DE"/>
          </a:p>
        </p:txBody>
      </p:sp>
    </p:spTree>
  </p:cSld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79491215" name="Platzhalter für Folienbild 1"/>
          <p:cNvSpPr>
            <a:spLocks noChangeAspect="1" noGrp="1" noRo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</p:spPr>
      </p:sp>
      <p:sp>
        <p:nvSpPr>
          <p:cNvPr id="51624319" name="Platzhalter für Notizen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de-DE">
              <a:latin typeface="Arial"/>
              <a:cs typeface="Arial"/>
            </a:endParaRPr>
          </a:p>
        </p:txBody>
      </p:sp>
      <p:sp>
        <p:nvSpPr>
          <p:cNvPr id="316604872" name="Foliennummernplatzhalt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41898504-1E81-6B7D-33FA-F2E312A58764}" type="slidenum">
              <a:rPr lang="de-DE"/>
              <a:t/>
            </a:fld>
            <a:endParaRPr lang="de-DE"/>
          </a:p>
        </p:txBody>
      </p:sp>
    </p:spTree>
  </p:cSld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44894913" name="Platzhalter für Folienbild 1"/>
          <p:cNvSpPr>
            <a:spLocks noChangeAspect="1" noGrp="1" noRo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</p:spPr>
      </p:sp>
      <p:sp>
        <p:nvSpPr>
          <p:cNvPr id="149366724" name="Platzhalter für Notizen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de-DE">
              <a:latin typeface="Arial"/>
              <a:cs typeface="Arial"/>
            </a:endParaRPr>
          </a:p>
        </p:txBody>
      </p:sp>
      <p:sp>
        <p:nvSpPr>
          <p:cNvPr id="1557321314" name="Foliennummernplatzhalt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E57754EF-BB20-F355-B773-C798EC529124}" type="slidenum">
              <a:rPr lang="de-DE"/>
              <a:t/>
            </a:fld>
            <a:endParaRPr lang="de-DE"/>
          </a:p>
        </p:txBody>
      </p:sp>
    </p:spTree>
  </p:cSld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51125765" name="Platzhalter für Folienbild 1"/>
          <p:cNvSpPr>
            <a:spLocks noChangeAspect="1" noGrp="1" noRo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</p:spPr>
      </p:sp>
      <p:sp>
        <p:nvSpPr>
          <p:cNvPr id="844028260" name="Platzhalter für Notizen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de-DE">
              <a:latin typeface="Arial"/>
              <a:cs typeface="Arial"/>
            </a:endParaRPr>
          </a:p>
        </p:txBody>
      </p:sp>
      <p:sp>
        <p:nvSpPr>
          <p:cNvPr id="2023592332" name="Foliennummernplatzhalt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5722D40B-74F1-7662-5B76-57B1EB565E6C}" type="slidenum">
              <a:rPr lang="de-DE"/>
              <a:t/>
            </a:fld>
            <a:endParaRPr lang="de-DE"/>
          </a:p>
        </p:txBody>
      </p:sp>
    </p:spTree>
  </p:cSld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51352220" name="Platzhalter für Folienbild 1"/>
          <p:cNvSpPr>
            <a:spLocks noChangeAspect="1" noGrp="1" noRo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</p:spPr>
      </p:sp>
      <p:sp>
        <p:nvSpPr>
          <p:cNvPr id="1523964606" name="Platzhalter für Notizen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de-DE">
              <a:latin typeface="Arial"/>
              <a:cs typeface="Arial"/>
            </a:endParaRPr>
          </a:p>
        </p:txBody>
      </p:sp>
      <p:sp>
        <p:nvSpPr>
          <p:cNvPr id="468545164" name="Foliennummernplatzhalt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44DF288-9954-DC5F-CBBA-A4B3BFFFA6F7}" type="slidenum">
              <a:rPr lang="de-DE"/>
              <a:t/>
            </a:fld>
            <a:endParaRPr lang="de-DE"/>
          </a:p>
        </p:txBody>
      </p:sp>
    </p:spTree>
  </p:cSld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28265120" name="Platzhalter für Folienbild 1"/>
          <p:cNvSpPr>
            <a:spLocks noChangeAspect="1" noGrp="1" noRo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</p:spPr>
      </p:sp>
      <p:sp>
        <p:nvSpPr>
          <p:cNvPr id="1229016974" name="Platzhalter für Notizen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de-DE">
              <a:latin typeface="Arial"/>
              <a:cs typeface="Arial"/>
            </a:endParaRPr>
          </a:p>
        </p:txBody>
      </p:sp>
      <p:sp>
        <p:nvSpPr>
          <p:cNvPr id="542479886" name="Foliennummernplatzhalt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1904058B-A320-7E8F-E4BE-C4915F5410CA}" type="slidenum">
              <a:rPr lang="de-DE"/>
              <a:t/>
            </a:fld>
            <a:endParaRPr lang="de-DE"/>
          </a:p>
        </p:txBody>
      </p:sp>
    </p:spTree>
  </p:cSld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17294227" name="Platzhalter für Folienbild 1"/>
          <p:cNvSpPr>
            <a:spLocks noChangeAspect="1" noGrp="1" noRo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</p:spPr>
      </p:sp>
      <p:sp>
        <p:nvSpPr>
          <p:cNvPr id="917275383" name="Platzhalter für Notizen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de-DE">
              <a:latin typeface="Arial"/>
              <a:cs typeface="Arial"/>
            </a:endParaRPr>
          </a:p>
        </p:txBody>
      </p:sp>
      <p:sp>
        <p:nvSpPr>
          <p:cNvPr id="1577830363" name="Foliennummernplatzhalt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E0D52879-F7A9-B84C-B581-CFA2DDECDC04}" type="slidenum">
              <a:rPr lang="de-DE"/>
              <a:t/>
            </a:fld>
            <a:endParaRPr lang="de-DE"/>
          </a:p>
        </p:txBody>
      </p:sp>
    </p:spTree>
  </p:cSld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22420665" name="Platzhalter für Folienbild 1"/>
          <p:cNvSpPr>
            <a:spLocks noChangeAspect="1" noGrp="1" noRo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</p:spPr>
      </p:sp>
      <p:sp>
        <p:nvSpPr>
          <p:cNvPr id="1872570389" name="Platzhalter für Notizen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de-DE">
              <a:latin typeface="Arial"/>
              <a:cs typeface="Arial"/>
            </a:endParaRPr>
          </a:p>
        </p:txBody>
      </p:sp>
      <p:sp>
        <p:nvSpPr>
          <p:cNvPr id="1436951412" name="Foliennummernplatzhalt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56857BDC-4EFA-86DF-46BA-8ACF0A954F45}" type="slidenum">
              <a:rPr lang="de-DE"/>
              <a:t/>
            </a:fld>
            <a:endParaRPr lang="de-DE"/>
          </a:p>
        </p:txBody>
      </p:sp>
    </p:spTree>
  </p:cSld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97476456" name="Platzhalter für Folienbild 1"/>
          <p:cNvSpPr>
            <a:spLocks noChangeAspect="1" noGrp="1" noRo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</p:spPr>
      </p:sp>
      <p:sp>
        <p:nvSpPr>
          <p:cNvPr id="2068385541" name="Platzhalter für Notizen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de-DE">
              <a:latin typeface="Arial"/>
              <a:cs typeface="Arial"/>
            </a:endParaRPr>
          </a:p>
        </p:txBody>
      </p:sp>
      <p:sp>
        <p:nvSpPr>
          <p:cNvPr id="372410664" name="Foliennummernplatzhalt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A47EECBB-84AD-0CDB-A71C-B31DD789E05C}" type="slidenum">
              <a:rPr lang="de-DE"/>
              <a:t/>
            </a:fld>
            <a:endParaRPr lang="de-DE"/>
          </a:p>
        </p:txBody>
      </p:sp>
    </p:spTree>
  </p:cSld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10671294" name="Platzhalter für Folienbild 1"/>
          <p:cNvSpPr>
            <a:spLocks noChangeAspect="1" noGrp="1" noRo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</p:spPr>
      </p:sp>
      <p:sp>
        <p:nvSpPr>
          <p:cNvPr id="1311374095" name="Platzhalter für Notizen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de-DE">
              <a:latin typeface="Arial"/>
              <a:cs typeface="Arial"/>
            </a:endParaRPr>
          </a:p>
        </p:txBody>
      </p:sp>
      <p:sp>
        <p:nvSpPr>
          <p:cNvPr id="278181393" name="Foliennummernplatzhalt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C656D9F-CADB-A00A-2358-E5F6CA192779}" type="slidenum">
              <a:rPr lang="de-DE"/>
              <a:t/>
            </a:fld>
            <a:endParaRPr lang="de-DE"/>
          </a:p>
        </p:txBody>
      </p:sp>
    </p:spTree>
  </p:cSld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02948294" name="Platzhalter für Folienbild 1"/>
          <p:cNvSpPr>
            <a:spLocks noChangeAspect="1" noGrp="1" noRo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</p:spPr>
      </p:sp>
      <p:sp>
        <p:nvSpPr>
          <p:cNvPr id="1231730772" name="Platzhalter für Notizen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de-DE">
              <a:latin typeface="Arial"/>
              <a:cs typeface="Arial"/>
            </a:endParaRPr>
          </a:p>
        </p:txBody>
      </p:sp>
      <p:sp>
        <p:nvSpPr>
          <p:cNvPr id="633758471" name="Foliennummernplatzhalt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C346340A-ADB8-E697-353F-F2399E263C79}" type="slidenum">
              <a:rPr lang="de-DE"/>
              <a:t/>
            </a:fld>
            <a:endParaRPr lang="de-DE"/>
          </a:p>
        </p:txBody>
      </p:sp>
    </p:spTree>
  </p:cSld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25730437" name="Platzhalter für Folienbild 1"/>
          <p:cNvSpPr>
            <a:spLocks noChangeAspect="1" noGrp="1" noRo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</p:spPr>
      </p:sp>
      <p:sp>
        <p:nvSpPr>
          <p:cNvPr id="819880904" name="Platzhalter für Notizen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de-DE">
              <a:latin typeface="Arial"/>
              <a:cs typeface="Arial"/>
            </a:endParaRPr>
          </a:p>
        </p:txBody>
      </p:sp>
      <p:sp>
        <p:nvSpPr>
          <p:cNvPr id="1379627277" name="Foliennummernplatzhalt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5DA3C7F9-E124-7D84-47AE-DFE37475DE84}" type="slidenum">
              <a:rPr lang="de-DE"/>
              <a:t/>
            </a:fld>
            <a:endParaRPr lang="de-DE"/>
          </a:p>
        </p:txBody>
      </p:sp>
    </p:spTree>
  </p:cSld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30562911" name="Platzhalter für Folienbild 1"/>
          <p:cNvSpPr>
            <a:spLocks noChangeAspect="1" noGrp="1" noRo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</p:spPr>
      </p:sp>
      <p:sp>
        <p:nvSpPr>
          <p:cNvPr id="1390232148" name="Platzhalter für Notizen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de-DE">
              <a:latin typeface="Arial"/>
              <a:cs typeface="Arial"/>
            </a:endParaRPr>
          </a:p>
        </p:txBody>
      </p:sp>
      <p:sp>
        <p:nvSpPr>
          <p:cNvPr id="478108199" name="Foliennummernplatzhalt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7E672EB8-47A5-537E-11BC-34DED4EAAF90}" type="slidenum">
              <a:rPr lang="de-DE"/>
              <a:t/>
            </a:fld>
            <a:endParaRPr lang="de-DE"/>
          </a:p>
        </p:txBody>
      </p:sp>
    </p:spTree>
  </p:cSld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9925694" name="Platzhalter für Folienbild 1"/>
          <p:cNvSpPr>
            <a:spLocks noChangeAspect="1" noGrp="1" noRo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</p:spPr>
      </p:sp>
      <p:sp>
        <p:nvSpPr>
          <p:cNvPr id="245930639" name="Platzhalter für Notizen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de-DE">
              <a:latin typeface="Arial"/>
              <a:cs typeface="Arial"/>
            </a:endParaRPr>
          </a:p>
        </p:txBody>
      </p:sp>
      <p:sp>
        <p:nvSpPr>
          <p:cNvPr id="1752907273" name="Foliennummernplatzhalt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143A6D57-5A28-2281-10A6-D8B603CEF02C}" type="slidenum">
              <a:rPr lang="de-DE"/>
              <a:t/>
            </a:fld>
            <a:endParaRPr lang="de-DE"/>
          </a:p>
        </p:txBody>
      </p:sp>
    </p:spTree>
  </p:cSld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77002813" name="Platzhalter für Folienbild 1"/>
          <p:cNvSpPr>
            <a:spLocks noChangeAspect="1" noGrp="1" noRo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</p:spPr>
      </p:sp>
      <p:sp>
        <p:nvSpPr>
          <p:cNvPr id="1711212686" name="Platzhalter für Notizen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de-DE">
              <a:latin typeface="Arial"/>
              <a:cs typeface="Arial"/>
            </a:endParaRPr>
          </a:p>
        </p:txBody>
      </p:sp>
      <p:sp>
        <p:nvSpPr>
          <p:cNvPr id="428202122" name="Foliennummernplatzhalt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1793811-050B-51F8-78BD-F0E57C71D98E}" type="slidenum">
              <a:rPr lang="de-DE"/>
              <a:t/>
            </a:fld>
            <a:endParaRPr lang="de-DE"/>
          </a:p>
        </p:txBody>
      </p:sp>
    </p:spTree>
  </p:cSld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17863250" name="Platzhalter für Folienbild 1"/>
          <p:cNvSpPr>
            <a:spLocks noChangeAspect="1" noGrp="1" noRo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</p:spPr>
      </p:sp>
      <p:sp>
        <p:nvSpPr>
          <p:cNvPr id="1974175754" name="Platzhalter für Notizen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de-DE">
              <a:latin typeface="Arial"/>
              <a:cs typeface="Arial"/>
            </a:endParaRPr>
          </a:p>
        </p:txBody>
      </p:sp>
      <p:sp>
        <p:nvSpPr>
          <p:cNvPr id="58527426" name="Foliennummernplatzhalt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EAC1B4EA-7F96-21C8-6ED6-4207BC191D04}" type="slidenum">
              <a:rPr lang="de-DE"/>
              <a:t/>
            </a:fld>
            <a:endParaRPr lang="de-DE"/>
          </a:p>
        </p:txBody>
      </p:sp>
    </p:spTree>
  </p:cSld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04060000" name="Platzhalter für Folienbild 1"/>
          <p:cNvSpPr>
            <a:spLocks noChangeAspect="1" noGrp="1" noRo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</p:spPr>
      </p:sp>
      <p:sp>
        <p:nvSpPr>
          <p:cNvPr id="1030439657" name="Platzhalter für Notizen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de-DE">
              <a:latin typeface="Arial"/>
              <a:cs typeface="Arial"/>
            </a:endParaRPr>
          </a:p>
        </p:txBody>
      </p:sp>
      <p:sp>
        <p:nvSpPr>
          <p:cNvPr id="897190863" name="Foliennummernplatzhalt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84E1C35-9C4B-5722-1255-6503310D450B}" type="slidenum">
              <a:rPr lang="de-DE"/>
              <a:t/>
            </a:fld>
            <a:endParaRPr lang="de-DE"/>
          </a:p>
        </p:txBody>
      </p:sp>
    </p:spTree>
  </p:cSld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34110859" name="Platzhalter für Folienbild 1"/>
          <p:cNvSpPr>
            <a:spLocks noChangeAspect="1" noGrp="1" noRo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</p:spPr>
      </p:sp>
      <p:sp>
        <p:nvSpPr>
          <p:cNvPr id="1412077865" name="Platzhalter für Notizen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de-DE">
              <a:latin typeface="Arial"/>
              <a:cs typeface="Arial"/>
            </a:endParaRPr>
          </a:p>
        </p:txBody>
      </p:sp>
      <p:sp>
        <p:nvSpPr>
          <p:cNvPr id="979085447" name="Foliennummernplatzhalt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B0C7EF5-E804-D625-555D-3ECE4D2C2B61}" type="slidenum">
              <a:rPr lang="de-DE"/>
              <a:t/>
            </a:fld>
            <a:endParaRPr lang="de-DE"/>
          </a:p>
        </p:txBody>
      </p:sp>
    </p:spTree>
  </p:cSld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22428390" name="Platzhalter für Folienbild 1"/>
          <p:cNvSpPr>
            <a:spLocks noChangeAspect="1" noGrp="1" noRo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</p:spPr>
      </p:sp>
      <p:sp>
        <p:nvSpPr>
          <p:cNvPr id="721453045" name="Platzhalter für Notizen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de-DE">
              <a:latin typeface="Arial"/>
              <a:cs typeface="Arial"/>
            </a:endParaRPr>
          </a:p>
        </p:txBody>
      </p:sp>
      <p:sp>
        <p:nvSpPr>
          <p:cNvPr id="966020672" name="Foliennummernplatzhalt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9F264067-760F-EC4F-8788-197A60E90FD3}" type="slidenum">
              <a:rPr lang="de-DE"/>
              <a:t/>
            </a:fld>
            <a:endParaRPr lang="de-DE"/>
          </a:p>
        </p:txBody>
      </p:sp>
    </p:spTree>
  </p:cSld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53121714" name="Platzhalter für Folienbild 1"/>
          <p:cNvSpPr>
            <a:spLocks noChangeAspect="1" noGrp="1" noRo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</p:spPr>
      </p:sp>
      <p:sp>
        <p:nvSpPr>
          <p:cNvPr id="1812216619" name="Platzhalter für Notizen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de-DE">
              <a:latin typeface="Arial"/>
              <a:cs typeface="Arial"/>
            </a:endParaRPr>
          </a:p>
        </p:txBody>
      </p:sp>
      <p:sp>
        <p:nvSpPr>
          <p:cNvPr id="1801670419" name="Foliennummernplatzhalt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548FE0FB-3456-334D-7CED-18BDB9A3FDD2}" type="slidenum">
              <a:rPr lang="de-DE"/>
              <a:t/>
            </a:fld>
            <a:endParaRPr lang="de-DE"/>
          </a:p>
        </p:txBody>
      </p:sp>
    </p:spTree>
  </p:cSld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71498863" name="Platzhalter für Folienbild 1"/>
          <p:cNvSpPr>
            <a:spLocks noChangeAspect="1" noGrp="1" noRo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</p:spPr>
      </p:sp>
      <p:sp>
        <p:nvSpPr>
          <p:cNvPr id="1857218935" name="Platzhalter für Notizen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de-DE">
              <a:latin typeface="Arial"/>
              <a:cs typeface="Arial"/>
            </a:endParaRPr>
          </a:p>
        </p:txBody>
      </p:sp>
      <p:sp>
        <p:nvSpPr>
          <p:cNvPr id="1228119189" name="Foliennummernplatzhalt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D421062E-3143-975C-1CBA-3011402F8616}" type="slidenum">
              <a:rPr lang="de-DE"/>
              <a:t/>
            </a:fld>
            <a:endParaRPr lang="de-DE"/>
          </a:p>
        </p:txBody>
      </p:sp>
    </p:spTree>
  </p:cSld>
</p:note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title" userDrawn="1">
  <p:cSld name="Titelfoli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 bwMode="auto"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>
              <a:defRPr/>
            </a:pPr>
            <a:r>
              <a:rPr lang="de-DE"/>
              <a:t>Titelmasterformat durch Klicken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 bwMode="auto"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de-DE"/>
              <a:t>Formatvorlage des Untertitelmasters durch Klicken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de-DE"/>
              <a:t>30.10.2013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de-DE"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vertTx" userDrawn="1">
  <p:cSld name="Titel und vertikaler 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de-DE"/>
              <a:t>Textmasterformat bearbeiten</a:t>
            </a:r>
            <a:endParaRPr/>
          </a:p>
          <a:p>
            <a:pPr lvl="1">
              <a:defRPr/>
            </a:pPr>
            <a:r>
              <a:rPr lang="de-DE"/>
              <a:t>Zweite Ebene</a:t>
            </a:r>
            <a:endParaRPr/>
          </a:p>
          <a:p>
            <a:pPr lvl="2">
              <a:defRPr/>
            </a:pPr>
            <a:r>
              <a:rPr lang="de-DE"/>
              <a:t>Dritte Ebene</a:t>
            </a:r>
            <a:endParaRPr/>
          </a:p>
          <a:p>
            <a:pPr lvl="3">
              <a:defRPr/>
            </a:pPr>
            <a:r>
              <a:rPr lang="de-DE"/>
              <a:t>Vierte Ebene</a:t>
            </a:r>
            <a:endParaRPr/>
          </a:p>
          <a:p>
            <a:pPr lvl="4">
              <a:defRPr/>
            </a:pPr>
            <a:r>
              <a:rPr lang="de-DE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de-DE"/>
              <a:t>30.10.2013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de-DE"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vertTitleAndTx" userDrawn="1">
  <p:cSld name="Vertikaler Titel und 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 bwMode="auto">
          <a:xfrm>
            <a:off x="8724900" y="365125"/>
            <a:ext cx="2628900" cy="5811838"/>
          </a:xfrm>
        </p:spPr>
        <p:txBody>
          <a:bodyPr vert="eaVert"/>
          <a:lstStyle/>
          <a:p>
            <a:pPr>
              <a:defRPr/>
            </a:pPr>
            <a:r>
              <a:rPr lang="de-DE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 bwMode="auto">
          <a:xfrm>
            <a:off x="838200" y="365125"/>
            <a:ext cx="7734300" cy="5811838"/>
          </a:xfrm>
        </p:spPr>
        <p:txBody>
          <a:bodyPr vert="eaVert"/>
          <a:lstStyle/>
          <a:p>
            <a:pPr lvl="0">
              <a:defRPr/>
            </a:pPr>
            <a:r>
              <a:rPr lang="de-DE"/>
              <a:t>Textmasterformat bearbeiten</a:t>
            </a:r>
            <a:endParaRPr/>
          </a:p>
          <a:p>
            <a:pPr lvl="1">
              <a:defRPr/>
            </a:pPr>
            <a:r>
              <a:rPr lang="de-DE"/>
              <a:t>Zweite Ebene</a:t>
            </a:r>
            <a:endParaRPr/>
          </a:p>
          <a:p>
            <a:pPr lvl="2">
              <a:defRPr/>
            </a:pPr>
            <a:r>
              <a:rPr lang="de-DE"/>
              <a:t>Dritte Ebene</a:t>
            </a:r>
            <a:endParaRPr/>
          </a:p>
          <a:p>
            <a:pPr lvl="3">
              <a:defRPr/>
            </a:pPr>
            <a:r>
              <a:rPr lang="de-DE"/>
              <a:t>Vierte Ebene</a:t>
            </a:r>
            <a:endParaRPr/>
          </a:p>
          <a:p>
            <a:pPr lvl="4">
              <a:defRPr/>
            </a:pPr>
            <a:r>
              <a:rPr lang="de-DE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de-DE"/>
              <a:t>30.10.2013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de-DE"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obj" userDrawn="1">
  <p:cSld name="Titel und Inhal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de-DE"/>
              <a:t>Textmasterformat bearbeiten</a:t>
            </a:r>
            <a:endParaRPr/>
          </a:p>
          <a:p>
            <a:pPr lvl="1">
              <a:defRPr/>
            </a:pPr>
            <a:r>
              <a:rPr lang="de-DE"/>
              <a:t>Zweite Ebene</a:t>
            </a:r>
            <a:endParaRPr/>
          </a:p>
          <a:p>
            <a:pPr lvl="2">
              <a:defRPr/>
            </a:pPr>
            <a:r>
              <a:rPr lang="de-DE"/>
              <a:t>Dritte Ebene</a:t>
            </a:r>
            <a:endParaRPr/>
          </a:p>
          <a:p>
            <a:pPr lvl="3">
              <a:defRPr/>
            </a:pPr>
            <a:r>
              <a:rPr lang="de-DE"/>
              <a:t>Vierte Ebene</a:t>
            </a:r>
            <a:endParaRPr/>
          </a:p>
          <a:p>
            <a:pPr lvl="4">
              <a:defRPr/>
            </a:pPr>
            <a:r>
              <a:rPr lang="de-DE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de-DE"/>
              <a:t>30.10.2013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de-DE"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secHead" userDrawn="1">
  <p:cSld name="Abschnitts-überschrif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auto"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pPr>
              <a:defRPr/>
            </a:pPr>
            <a:r>
              <a:rPr lang="de-DE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 bwMode="auto"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de-DE"/>
              <a:t>Textmasterformat bearbeiten</a:t>
            </a:r>
            <a:endParaRPr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de-DE"/>
              <a:t>30.10.2013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de-DE"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twoObj" userDrawn="1">
  <p:cSld name="Zwei Inhalt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 bwMode="auto">
          <a:xfrm>
            <a:off x="838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de-DE"/>
              <a:t>Textmasterformat bearbeiten</a:t>
            </a:r>
            <a:endParaRPr/>
          </a:p>
          <a:p>
            <a:pPr lvl="1">
              <a:defRPr/>
            </a:pPr>
            <a:r>
              <a:rPr lang="de-DE"/>
              <a:t>Zweite Ebene</a:t>
            </a:r>
            <a:endParaRPr/>
          </a:p>
          <a:p>
            <a:pPr lvl="2">
              <a:defRPr/>
            </a:pPr>
            <a:r>
              <a:rPr lang="de-DE"/>
              <a:t>Dritte Ebene</a:t>
            </a:r>
            <a:endParaRPr/>
          </a:p>
          <a:p>
            <a:pPr lvl="3">
              <a:defRPr/>
            </a:pPr>
            <a:r>
              <a:rPr lang="de-DE"/>
              <a:t>Vierte Ebene</a:t>
            </a:r>
            <a:endParaRPr/>
          </a:p>
          <a:p>
            <a:pPr lvl="4">
              <a:defRPr/>
            </a:pPr>
            <a:r>
              <a:rPr lang="de-DE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 bwMode="auto">
          <a:xfrm>
            <a:off x="6172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de-DE"/>
              <a:t>Textmasterformat bearbeiten</a:t>
            </a:r>
            <a:endParaRPr/>
          </a:p>
          <a:p>
            <a:pPr lvl="1">
              <a:defRPr/>
            </a:pPr>
            <a:r>
              <a:rPr lang="de-DE"/>
              <a:t>Zweite Ebene</a:t>
            </a:r>
            <a:endParaRPr/>
          </a:p>
          <a:p>
            <a:pPr lvl="2">
              <a:defRPr/>
            </a:pPr>
            <a:r>
              <a:rPr lang="de-DE"/>
              <a:t>Dritte Ebene</a:t>
            </a:r>
            <a:endParaRPr/>
          </a:p>
          <a:p>
            <a:pPr lvl="3">
              <a:defRPr/>
            </a:pPr>
            <a:r>
              <a:rPr lang="de-DE"/>
              <a:t>Vierte Ebene</a:t>
            </a:r>
            <a:endParaRPr/>
          </a:p>
          <a:p>
            <a:pPr lvl="4">
              <a:defRPr/>
            </a:pPr>
            <a:r>
              <a:rPr lang="de-DE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de-DE"/>
              <a:t>30.10.2013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de-DE"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twoTxTwoObj" userDrawn="1">
  <p:cSld name="Vergleich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auto">
          <a:xfrm>
            <a:off x="839788" y="365125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de-DE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 bwMode="auto"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de-DE"/>
              <a:t>Textmasterformat bearbeiten</a:t>
            </a:r>
            <a:endParaRPr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 bwMode="auto">
          <a:xfrm>
            <a:off x="839788" y="2505074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lang="de-DE"/>
              <a:t>Textmasterformat bearbeiten</a:t>
            </a:r>
            <a:endParaRPr/>
          </a:p>
          <a:p>
            <a:pPr lvl="1">
              <a:defRPr/>
            </a:pPr>
            <a:r>
              <a:rPr lang="de-DE"/>
              <a:t>Zweite Ebene</a:t>
            </a:r>
            <a:endParaRPr/>
          </a:p>
          <a:p>
            <a:pPr lvl="2">
              <a:defRPr/>
            </a:pPr>
            <a:r>
              <a:rPr lang="de-DE"/>
              <a:t>Dritte Ebene</a:t>
            </a:r>
            <a:endParaRPr/>
          </a:p>
          <a:p>
            <a:pPr lvl="3">
              <a:defRPr/>
            </a:pPr>
            <a:r>
              <a:rPr lang="de-DE"/>
              <a:t>Vierte Ebene</a:t>
            </a:r>
            <a:endParaRPr/>
          </a:p>
          <a:p>
            <a:pPr lvl="4">
              <a:defRPr/>
            </a:pPr>
            <a:r>
              <a:rPr lang="de-DE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 bwMode="auto"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de-DE"/>
              <a:t>Textmasterformat bearbeiten</a:t>
            </a:r>
            <a:endParaRPr/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 bwMode="auto">
          <a:xfrm>
            <a:off x="6172200" y="2505074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lang="de-DE"/>
              <a:t>Textmasterformat bearbeiten</a:t>
            </a:r>
            <a:endParaRPr/>
          </a:p>
          <a:p>
            <a:pPr lvl="1">
              <a:defRPr/>
            </a:pPr>
            <a:r>
              <a:rPr lang="de-DE"/>
              <a:t>Zweite Ebene</a:t>
            </a:r>
            <a:endParaRPr/>
          </a:p>
          <a:p>
            <a:pPr lvl="2">
              <a:defRPr/>
            </a:pPr>
            <a:r>
              <a:rPr lang="de-DE"/>
              <a:t>Dritte Ebene</a:t>
            </a:r>
            <a:endParaRPr/>
          </a:p>
          <a:p>
            <a:pPr lvl="3">
              <a:defRPr/>
            </a:pPr>
            <a:r>
              <a:rPr lang="de-DE"/>
              <a:t>Vierte Ebene</a:t>
            </a:r>
            <a:endParaRPr/>
          </a:p>
          <a:p>
            <a:pPr lvl="4">
              <a:defRPr/>
            </a:pPr>
            <a:r>
              <a:rPr lang="de-DE"/>
              <a:t>Fünfte Ebene</a:t>
            </a:r>
            <a:endParaRPr lang="de-DE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de-DE"/>
              <a:t>30.10.2013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de-DE"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titleOnly" userDrawn="1">
  <p:cSld name="Nur Titel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Titelmasterformat durch Klicken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de-DE"/>
              <a:t>30.10.2013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de-DE"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blank" userDrawn="1">
  <p:cSld name="Lee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de-DE"/>
              <a:t>30.10.2013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de-DE"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objTx" userDrawn="1">
  <p:cSld name="Inhalt mit Überschrif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de-DE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 bwMode="auto"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de-DE"/>
              <a:t>Textmasterformat bearbeiten</a:t>
            </a:r>
            <a:endParaRPr/>
          </a:p>
          <a:p>
            <a:pPr lvl="1">
              <a:defRPr/>
            </a:pPr>
            <a:r>
              <a:rPr lang="de-DE"/>
              <a:t>Zweite Ebene</a:t>
            </a:r>
            <a:endParaRPr/>
          </a:p>
          <a:p>
            <a:pPr lvl="2">
              <a:defRPr/>
            </a:pPr>
            <a:r>
              <a:rPr lang="de-DE"/>
              <a:t>Dritte Ebene</a:t>
            </a:r>
            <a:endParaRPr/>
          </a:p>
          <a:p>
            <a:pPr lvl="3">
              <a:defRPr/>
            </a:pPr>
            <a:r>
              <a:rPr lang="de-DE"/>
              <a:t>Vierte Ebene</a:t>
            </a:r>
            <a:endParaRPr/>
          </a:p>
          <a:p>
            <a:pPr lvl="4">
              <a:defRPr/>
            </a:pPr>
            <a:r>
              <a:rPr lang="de-DE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de-DE"/>
              <a:t>Textmasterformat bearbeiten</a:t>
            </a:r>
            <a:endParaRPr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de-DE"/>
              <a:t>30.10.2013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de-DE"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picTx" userDrawn="1">
  <p:cSld name="Bild mit Überschrif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de-DE"/>
              <a:t>Titelmasterformat durch Klicken bearbeiten</a:t>
            </a:r>
            <a:endParaRPr lang="de-DE"/>
          </a:p>
        </p:txBody>
      </p:sp>
      <p:sp>
        <p:nvSpPr>
          <p:cNvPr id="3" name="Bildplatzhalter 2"/>
          <p:cNvSpPr>
            <a:spLocks noChangeAspect="1" noGrp="1"/>
          </p:cNvSpPr>
          <p:nvPr>
            <p:ph type="pic" idx="1"/>
          </p:nvPr>
        </p:nvSpPr>
        <p:spPr bwMode="auto"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r>
              <a:rPr lang="de-DE"/>
              <a:t>Klicken Sie auf das Symbol, um ein Bild hinzuzufügen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de-DE"/>
              <a:t>Textmasterformat bearbeiten</a:t>
            </a:r>
            <a:endParaRPr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de-DE"/>
              <a:t>30.10.2013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de-DE"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"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de-DE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de-DE"/>
              <a:t>Textmasterformat bearbeiten</a:t>
            </a:r>
            <a:endParaRPr/>
          </a:p>
          <a:p>
            <a:pPr lvl="1">
              <a:defRPr/>
            </a:pPr>
            <a:r>
              <a:rPr lang="de-DE"/>
              <a:t>Zweite Ebene</a:t>
            </a:r>
            <a:endParaRPr/>
          </a:p>
          <a:p>
            <a:pPr lvl="2">
              <a:defRPr/>
            </a:pPr>
            <a:r>
              <a:rPr lang="de-DE"/>
              <a:t>Dritte Ebene</a:t>
            </a:r>
            <a:endParaRPr/>
          </a:p>
          <a:p>
            <a:pPr lvl="3">
              <a:defRPr/>
            </a:pPr>
            <a:r>
              <a:rPr lang="de-DE"/>
              <a:t>Vierte Ebene</a:t>
            </a:r>
            <a:endParaRPr/>
          </a:p>
          <a:p>
            <a:pPr lvl="4">
              <a:defRPr/>
            </a:pPr>
            <a:r>
              <a:rPr lang="de-DE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BCC18F51-09EC-435C-A3BA-64A766E099C0}" type="datetimeFigureOut">
              <a:rPr lang="de-DE"/>
              <a:t>30.10.2013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08395586-F03A-48D1-94DF-16B239DF4FB5}" type="slidenum">
              <a:rPr lang="de-DE"/>
              <a:t>‹#›</a:t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png"/></Relationships>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0.png"/></Relationships>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1.png"/></Relationships>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2.png"/></Relationships>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3.png"/></Relationships>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4.png"/></Relationships>
</file>

<file path=ppt/slides/_rels/slide3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5.png"/></Relationships>
</file>

<file path=ppt/slides/_rels/slide3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6.png"/></Relationships>
</file>

<file path=ppt/slides/_rels/slide3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7.png"/></Relationships>
</file>

<file path=ppt/slides/_rels/slide3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/Relationships>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 bwMode="auto">
          <a:xfrm flipH="0" flipV="0">
            <a:off x="915786" y="-361038"/>
            <a:ext cx="10360425" cy="2387599"/>
          </a:xfrm>
        </p:spPr>
        <p:txBody>
          <a:bodyPr/>
          <a:lstStyle/>
          <a:p>
            <a:pPr>
              <a:defRPr/>
            </a:pPr>
            <a:r>
              <a:rPr lang="de-DE" sz="48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Everything Everywhere AI at Once</a:t>
            </a:r>
            <a:endParaRPr sz="480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 bwMode="auto">
          <a:xfrm flipH="0" flipV="0">
            <a:off x="730370" y="2165480"/>
            <a:ext cx="10731258" cy="1263519"/>
          </a:xfrm>
        </p:spPr>
        <p:txBody>
          <a:bodyPr/>
          <a:lstStyle/>
          <a:p>
            <a:pPr>
              <a:defRPr/>
            </a:pPr>
            <a:r>
              <a:rPr lang="de-DE" sz="2200"/>
              <a:t>A Topsy-Turvy Ride to and fro </a:t>
            </a:r>
            <a:r>
              <a:rPr lang="de-DE" sz="2200"/>
              <a:t>AI and Down-to-Earth Software Engineering</a:t>
            </a:r>
            <a:endParaRPr sz="2200"/>
          </a:p>
          <a:p>
            <a:pPr>
              <a:defRPr/>
            </a:pPr>
            <a:endParaRPr lang="de-DE"/>
          </a:p>
        </p:txBody>
      </p:sp>
      <p:sp>
        <p:nvSpPr>
          <p:cNvPr id="1421638803" name=""/>
          <p:cNvSpPr txBox="1"/>
          <p:nvPr/>
        </p:nvSpPr>
        <p:spPr bwMode="auto">
          <a:xfrm flipH="0" flipV="0">
            <a:off x="3313947" y="3429000"/>
            <a:ext cx="5564104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/>
              <a:t>Ralph Debusmann</a:t>
            </a:r>
            <a:r>
              <a:rPr/>
              <a:t> (Migros-Genossenschafts-Bund)</a:t>
            </a:r>
            <a:endParaRPr/>
          </a:p>
        </p:txBody>
      </p:sp>
      <p:sp>
        <p:nvSpPr>
          <p:cNvPr id="493893927" name=""/>
          <p:cNvSpPr txBox="1"/>
          <p:nvPr/>
        </p:nvSpPr>
        <p:spPr bwMode="auto">
          <a:xfrm flipH="0" flipV="0">
            <a:off x="282663" y="156147"/>
            <a:ext cx="5326071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i="1"/>
              <a:t>Gert‘s Birthday Workshop, 9.-10.1.2025</a:t>
            </a:r>
            <a:endParaRPr i="1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03484578" name="Titel 1"/>
          <p:cNvSpPr>
            <a:spLocks noGrp="1"/>
          </p:cNvSpPr>
          <p:nvPr>
            <p:ph type="ctrTitle"/>
          </p:nvPr>
        </p:nvSpPr>
        <p:spPr bwMode="auto">
          <a:xfrm flipH="0" flipV="0">
            <a:off x="915786" y="263551"/>
            <a:ext cx="10360425" cy="673332"/>
          </a:xfrm>
        </p:spPr>
        <p:txBody>
          <a:bodyPr vertOverflow="overflow" horzOverflow="overflow" vert="horz" wrap="square" lIns="91440" tIns="45720" rIns="91440" bIns="45720" numCol="1" spcCol="0" rtlCol="0" fromWordArt="0" anchor="b" anchorCtr="0" forceAA="0" upright="0" compatLnSpc="0">
            <a:normAutofit fontScale="95000" lnSpcReduction="1000"/>
          </a:bodyPr>
          <a:lstStyle/>
          <a:p>
            <a:pPr>
              <a:defRPr/>
            </a:pPr>
            <a:r>
              <a:rPr sz="4800"/>
              <a:t>Constrain Word Order</a:t>
            </a:r>
            <a:endParaRPr sz="4800"/>
          </a:p>
        </p:txBody>
      </p:sp>
      <p:sp>
        <p:nvSpPr>
          <p:cNvPr id="1646547398" name="Untertitel 2"/>
          <p:cNvSpPr>
            <a:spLocks noGrp="1"/>
          </p:cNvSpPr>
          <p:nvPr>
            <p:ph type="subTitle" idx="1"/>
          </p:nvPr>
        </p:nvSpPr>
        <p:spPr bwMode="auto">
          <a:xfrm flipH="0" flipV="0">
            <a:off x="1090708" y="1431585"/>
            <a:ext cx="10010580" cy="5032920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 marL="349965" indent="-349965" algn="l">
              <a:buFont typeface="Arial"/>
              <a:buChar char="•"/>
              <a:defRPr/>
            </a:pPr>
            <a:r>
              <a:rPr/>
              <a:t>We introduced a second dependency graph to state word order constraints, based on a linguistic theory from the 19th century (Topological Fields)</a:t>
            </a:r>
            <a:r>
              <a:rPr/>
              <a:t>:</a:t>
            </a:r>
            <a:endParaRPr/>
          </a:p>
          <a:p>
            <a:pPr marL="750014" lvl="1" indent="-349965" algn="l">
              <a:buFont typeface="Arial"/>
              <a:buChar char="•"/>
              <a:defRPr/>
            </a:pPr>
            <a:endParaRPr/>
          </a:p>
          <a:p>
            <a:pPr marL="349964" lvl="0" indent="-349965" algn="l">
              <a:buFont typeface="Arial"/>
              <a:buChar char="•"/>
              <a:defRPr/>
            </a:pPr>
            <a:endParaRPr/>
          </a:p>
          <a:p>
            <a:pPr marL="349965" lvl="0" indent="-349965" algn="l">
              <a:buFont typeface="Arial"/>
              <a:buChar char="•"/>
              <a:defRPr/>
            </a:pPr>
            <a:endParaRPr/>
          </a:p>
        </p:txBody>
      </p:sp>
      <p:pic>
        <p:nvPicPr>
          <p:cNvPr id="490664034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2685737" y="2654507"/>
            <a:ext cx="5791199" cy="1914525"/>
          </a:xfrm>
          <a:prstGeom prst="rect">
            <a:avLst/>
          </a:prstGeom>
        </p:spPr>
      </p:pic>
      <p:pic>
        <p:nvPicPr>
          <p:cNvPr id="1473568048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2666687" y="4621966"/>
            <a:ext cx="5810249" cy="1676399"/>
          </a:xfrm>
          <a:prstGeom prst="rect">
            <a:avLst/>
          </a:prstGeom>
        </p:spPr>
      </p:pic>
      <p:sp>
        <p:nvSpPr>
          <p:cNvPr id="1165017887" name=""/>
          <p:cNvSpPr/>
          <p:nvPr/>
        </p:nvSpPr>
        <p:spPr bwMode="auto">
          <a:xfrm flipH="0" flipV="0">
            <a:off x="1203934" y="5269691"/>
            <a:ext cx="978407" cy="484631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p>
            <a:pPr>
              <a:defRPr/>
            </a:pP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03287465" name="Titel 1"/>
          <p:cNvSpPr>
            <a:spLocks noGrp="1"/>
          </p:cNvSpPr>
          <p:nvPr>
            <p:ph type="ctrTitle"/>
          </p:nvPr>
        </p:nvSpPr>
        <p:spPr bwMode="auto">
          <a:xfrm flipH="0" flipV="0">
            <a:off x="915786" y="263551"/>
            <a:ext cx="10360425" cy="673332"/>
          </a:xfrm>
        </p:spPr>
        <p:txBody>
          <a:bodyPr vertOverflow="overflow" horzOverflow="overflow" vert="horz" wrap="square" lIns="91440" tIns="45720" rIns="91440" bIns="45720" numCol="1" spcCol="0" rtlCol="0" fromWordArt="0" anchor="b" anchorCtr="0" forceAA="0" upright="0" compatLnSpc="0">
            <a:normAutofit fontScale="90000" lnSpcReduction="2000"/>
          </a:bodyPr>
          <a:lstStyle/>
          <a:p>
            <a:pPr>
              <a:defRPr/>
            </a:pPr>
            <a:r>
              <a:rPr sz="3600"/>
              <a:t>From Topological to Extensible Dependency Grammar</a:t>
            </a:r>
            <a:endParaRPr sz="3600"/>
          </a:p>
        </p:txBody>
      </p:sp>
      <p:sp>
        <p:nvSpPr>
          <p:cNvPr id="24095222" name="Untertitel 2"/>
          <p:cNvSpPr>
            <a:spLocks noGrp="1"/>
          </p:cNvSpPr>
          <p:nvPr>
            <p:ph type="subTitle" idx="1"/>
          </p:nvPr>
        </p:nvSpPr>
        <p:spPr bwMode="auto">
          <a:xfrm flipH="0" flipV="0">
            <a:off x="1090708" y="1431585"/>
            <a:ext cx="10010580" cy="5032920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 marL="349965" indent="-349965" algn="l">
              <a:buFont typeface="Arial"/>
              <a:buChar char="•"/>
              <a:defRPr/>
            </a:pPr>
            <a:r>
              <a:rPr/>
              <a:t>I was lucky to get the opportunity to get a scholarship (European Graduate College) to continue our work on this idea in my PhD</a:t>
            </a:r>
            <a:endParaRPr/>
          </a:p>
          <a:p>
            <a:pPr marL="349965" indent="-349965" algn="l">
              <a:buFont typeface="Arial"/>
              <a:buChar char="•"/>
              <a:defRPr/>
            </a:pPr>
            <a:endParaRPr/>
          </a:p>
          <a:p>
            <a:pPr marL="349965" indent="-349965" algn="l">
              <a:buFont typeface="Arial"/>
              <a:buChar char="•"/>
              <a:defRPr/>
            </a:pPr>
            <a:r>
              <a:rPr/>
              <a:t>The Result: Extensible Dependency Grammar (XDG)</a:t>
            </a:r>
            <a:endParaRPr/>
          </a:p>
          <a:p>
            <a:pPr marL="349965" indent="-349965" algn="l">
              <a:buFont typeface="Arial"/>
              <a:buChar char="•"/>
              <a:defRPr/>
            </a:pPr>
            <a:endParaRPr/>
          </a:p>
          <a:p>
            <a:pPr marL="349965" indent="-349965" algn="l">
              <a:buFont typeface="Arial"/>
              <a:buChar char="•"/>
              <a:defRPr/>
            </a:pPr>
            <a:r>
              <a:rPr/>
              <a:t>Supervisors:</a:t>
            </a:r>
            <a:endParaRPr/>
          </a:p>
          <a:p>
            <a:pPr marL="750015" lvl="1" indent="-349965" algn="l">
              <a:buFont typeface="Arial"/>
              <a:buChar char="•"/>
              <a:defRPr/>
            </a:pPr>
            <a:r>
              <a:rPr/>
              <a:t>Gert Smolka (Saarbrücken)</a:t>
            </a:r>
            <a:endParaRPr/>
          </a:p>
          <a:p>
            <a:pPr marL="750015" lvl="1" indent="-349965" algn="l">
              <a:buFont typeface="Arial"/>
              <a:buChar char="•"/>
              <a:defRPr/>
            </a:pPr>
            <a:r>
              <a:rPr/>
              <a:t>Mark Steedman (Edinburgh University)</a:t>
            </a:r>
            <a:endParaRPr/>
          </a:p>
          <a:p>
            <a:pPr marL="750015" lvl="1" indent="-349965" algn="l">
              <a:buFont typeface="Arial"/>
              <a:buChar char="•"/>
              <a:defRPr/>
            </a:pPr>
            <a:r>
              <a:rPr/>
              <a:t>...and, before they left Saarbrücken:</a:t>
            </a:r>
            <a:endParaRPr/>
          </a:p>
          <a:p>
            <a:pPr marL="1150065" lvl="2" indent="-349965" algn="l">
              <a:buFont typeface="Arial"/>
              <a:buChar char="•"/>
              <a:defRPr/>
            </a:pPr>
            <a:r>
              <a:rPr/>
              <a:t>Denys Duchier</a:t>
            </a:r>
            <a:endParaRPr/>
          </a:p>
          <a:p>
            <a:pPr marL="1150065" lvl="2" indent="-349965" algn="l">
              <a:buFont typeface="Arial"/>
              <a:buChar char="•"/>
              <a:defRPr/>
            </a:pPr>
            <a:r>
              <a:rPr/>
              <a:t>Joachim Niehren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10246525" name="Titel 1"/>
          <p:cNvSpPr>
            <a:spLocks noGrp="1"/>
          </p:cNvSpPr>
          <p:nvPr>
            <p:ph type="ctrTitle"/>
          </p:nvPr>
        </p:nvSpPr>
        <p:spPr bwMode="auto">
          <a:xfrm flipH="0" flipV="0">
            <a:off x="915786" y="263551"/>
            <a:ext cx="10360425" cy="673332"/>
          </a:xfrm>
        </p:spPr>
        <p:txBody>
          <a:bodyPr vertOverflow="overflow" horzOverflow="overflow" vert="horz" wrap="square" lIns="91440" tIns="45720" rIns="91440" bIns="45720" numCol="1" spcCol="0" rtlCol="0" fromWordArt="0" anchor="b" anchorCtr="0" forceAA="0" upright="0" compatLnSpc="0">
            <a:normAutofit fontScale="90000" lnSpcReduction="2000"/>
          </a:bodyPr>
          <a:lstStyle/>
          <a:p>
            <a:pPr>
              <a:defRPr/>
            </a:pPr>
            <a:r>
              <a:rPr sz="4800"/>
              <a:t>Extensible Dependency Grammar (XDG)</a:t>
            </a:r>
            <a:endParaRPr sz="4800"/>
          </a:p>
        </p:txBody>
      </p:sp>
      <p:sp>
        <p:nvSpPr>
          <p:cNvPr id="1152472396" name="Untertitel 2"/>
          <p:cNvSpPr>
            <a:spLocks noGrp="1"/>
          </p:cNvSpPr>
          <p:nvPr>
            <p:ph type="subTitle" idx="1"/>
          </p:nvPr>
        </p:nvSpPr>
        <p:spPr bwMode="auto">
          <a:xfrm flipH="0" flipV="0">
            <a:off x="1090708" y="1431585"/>
            <a:ext cx="10010580" cy="5032920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 marL="349965" indent="-349965" algn="l">
              <a:buFont typeface="Arial"/>
              <a:buChar char="•"/>
              <a:defRPr/>
            </a:pPr>
            <a:r>
              <a:rPr/>
              <a:t>XDG took TDG several steps further</a:t>
            </a:r>
            <a:endParaRPr/>
          </a:p>
          <a:p>
            <a:pPr marL="349965" indent="-349965" algn="l">
              <a:buFont typeface="Arial"/>
              <a:buChar char="•"/>
              <a:defRPr/>
            </a:pPr>
            <a:endParaRPr/>
          </a:p>
          <a:p>
            <a:pPr marL="349965" indent="-349965" algn="l">
              <a:buFont typeface="Arial"/>
              <a:buChar char="•"/>
              <a:defRPr/>
            </a:pPr>
            <a:r>
              <a:rPr/>
              <a:t>XDG can handle arbitrary many dimensions of multigraphs modeling not only syntactic structure, but also semantics (predicate-argument structure, scope), prosody and information structure</a:t>
            </a:r>
            <a:endParaRPr/>
          </a:p>
          <a:p>
            <a:pPr marL="349965" indent="-349965" algn="l">
              <a:buFont typeface="Arial"/>
              <a:buChar char="•"/>
              <a:defRPr/>
            </a:pPr>
            <a:endParaRPr/>
          </a:p>
          <a:p>
            <a:pPr marL="349965" indent="-349965" algn="l">
              <a:buFont typeface="Arial"/>
              <a:buChar char="•"/>
              <a:defRPr/>
            </a:pPr>
            <a:r>
              <a:rPr/>
              <a:t>Here is an example (don‘t worry, you don‘t have to understand it, only that we posited a large number of additional multigraph dimensions...)</a:t>
            </a:r>
            <a:endParaRPr/>
          </a:p>
          <a:p>
            <a:pPr lvl="0" algn="l">
              <a:defRPr/>
            </a:pPr>
            <a:endParaRPr/>
          </a:p>
          <a:p>
            <a:pPr marL="349965" lvl="0" indent="-349965" algn="l">
              <a:buFont typeface="Arial"/>
              <a:buChar char="•"/>
              <a:defRPr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1781631" name="Titel 1"/>
          <p:cNvSpPr>
            <a:spLocks noGrp="1"/>
          </p:cNvSpPr>
          <p:nvPr>
            <p:ph type="ctrTitle"/>
          </p:nvPr>
        </p:nvSpPr>
        <p:spPr bwMode="auto">
          <a:xfrm flipH="0" flipV="0">
            <a:off x="915786" y="263551"/>
            <a:ext cx="10360425" cy="673332"/>
          </a:xfrm>
        </p:spPr>
        <p:txBody>
          <a:bodyPr vertOverflow="overflow" horzOverflow="overflow" vert="horz" wrap="square" lIns="91440" tIns="45720" rIns="91440" bIns="45720" numCol="1" spcCol="0" rtlCol="0" fromWordArt="0" anchor="b" anchorCtr="0" forceAA="0" upright="0" compatLnSpc="0">
            <a:normAutofit fontScale="90000" lnSpcReduction="2000"/>
          </a:bodyPr>
          <a:lstStyle/>
          <a:p>
            <a:pPr>
              <a:defRPr/>
            </a:pPr>
            <a:r>
              <a:rPr sz="4800"/>
              <a:t>XDG Example Analysis</a:t>
            </a:r>
            <a:endParaRPr sz="4800"/>
          </a:p>
        </p:txBody>
      </p:sp>
      <p:pic>
        <p:nvPicPr>
          <p:cNvPr id="2035658220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1746527" y="1297584"/>
            <a:ext cx="3635852" cy="5031139"/>
          </a:xfrm>
          <a:prstGeom prst="rect">
            <a:avLst/>
          </a:prstGeom>
        </p:spPr>
      </p:pic>
      <p:pic>
        <p:nvPicPr>
          <p:cNvPr id="2070294423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5806639" y="1317947"/>
            <a:ext cx="4703687" cy="5010775"/>
          </a:xfrm>
          <a:prstGeom prst="rect">
            <a:avLst/>
          </a:prstGeom>
        </p:spPr>
      </p:pic>
      <p:sp>
        <p:nvSpPr>
          <p:cNvPr id="545334405" name=""/>
          <p:cNvSpPr/>
          <p:nvPr/>
        </p:nvSpPr>
        <p:spPr bwMode="auto">
          <a:xfrm flipH="0" flipV="0">
            <a:off x="10787008" y="1795696"/>
            <a:ext cx="978407" cy="484632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04340767" name=""/>
          <p:cNvSpPr/>
          <p:nvPr/>
        </p:nvSpPr>
        <p:spPr bwMode="auto">
          <a:xfrm flipH="0" flipV="0">
            <a:off x="10787008" y="5355115"/>
            <a:ext cx="978406" cy="484632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59849999" name=""/>
          <p:cNvSpPr txBox="1"/>
          <p:nvPr/>
        </p:nvSpPr>
        <p:spPr bwMode="auto">
          <a:xfrm flipH="0" flipV="0">
            <a:off x="10697569" y="860567"/>
            <a:ext cx="1255656" cy="91476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/>
              <a:t>Predicate-</a:t>
            </a:r>
            <a:br>
              <a:rPr/>
            </a:br>
            <a:r>
              <a:rPr/>
              <a:t>Argument</a:t>
            </a:r>
            <a:endParaRPr/>
          </a:p>
          <a:p>
            <a:pPr algn="ctr">
              <a:defRPr/>
            </a:pPr>
            <a:r>
              <a:rPr/>
              <a:t>Structure</a:t>
            </a:r>
            <a:endParaRPr/>
          </a:p>
        </p:txBody>
      </p:sp>
      <p:sp>
        <p:nvSpPr>
          <p:cNvPr id="1108102497" name=""/>
          <p:cNvSpPr txBox="1"/>
          <p:nvPr/>
        </p:nvSpPr>
        <p:spPr bwMode="auto">
          <a:xfrm flipH="0" flipV="0">
            <a:off x="10682089" y="4646573"/>
            <a:ext cx="1271135" cy="64044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/>
              <a:t>Quantifier</a:t>
            </a:r>
            <a:endParaRPr/>
          </a:p>
          <a:p>
            <a:pPr algn="ctr">
              <a:defRPr/>
            </a:pPr>
            <a:r>
              <a:rPr/>
              <a:t>Scope</a:t>
            </a:r>
            <a:endParaRPr/>
          </a:p>
        </p:txBody>
      </p:sp>
      <p:sp>
        <p:nvSpPr>
          <p:cNvPr id="1266233096" name=""/>
          <p:cNvSpPr/>
          <p:nvPr/>
        </p:nvSpPr>
        <p:spPr bwMode="auto">
          <a:xfrm flipH="0" flipV="0">
            <a:off x="426582" y="5597431"/>
            <a:ext cx="978408" cy="484631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413241" name=""/>
          <p:cNvSpPr/>
          <p:nvPr/>
        </p:nvSpPr>
        <p:spPr bwMode="auto">
          <a:xfrm flipH="0" flipV="0">
            <a:off x="426582" y="2379446"/>
            <a:ext cx="978408" cy="48463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p>
            <a:pPr>
              <a:defRPr/>
            </a:pPr>
            <a:endParaRPr/>
          </a:p>
        </p:txBody>
      </p:sp>
      <p:sp>
        <p:nvSpPr>
          <p:cNvPr id="1435585692" name=""/>
          <p:cNvSpPr txBox="1"/>
          <p:nvPr/>
        </p:nvSpPr>
        <p:spPr bwMode="auto">
          <a:xfrm flipH="0" flipV="0">
            <a:off x="70575" y="1639888"/>
            <a:ext cx="1690421" cy="64044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/>
              <a:t>Syntactic</a:t>
            </a:r>
            <a:endParaRPr/>
          </a:p>
          <a:p>
            <a:pPr algn="ctr">
              <a:defRPr/>
            </a:pPr>
            <a:r>
              <a:rPr/>
              <a:t>Dependencies</a:t>
            </a:r>
            <a:endParaRPr/>
          </a:p>
        </p:txBody>
      </p:sp>
      <p:sp>
        <p:nvSpPr>
          <p:cNvPr id="265012730" name=""/>
          <p:cNvSpPr txBox="1"/>
          <p:nvPr/>
        </p:nvSpPr>
        <p:spPr bwMode="auto">
          <a:xfrm flipH="0" flipV="0">
            <a:off x="70575" y="4869595"/>
            <a:ext cx="1710580" cy="64044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/>
              <a:t>Topological</a:t>
            </a:r>
            <a:endParaRPr/>
          </a:p>
          <a:p>
            <a:pPr algn="ctr">
              <a:defRPr/>
            </a:pPr>
            <a:r>
              <a:rPr/>
              <a:t>Fields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67829044" name="Titel 1"/>
          <p:cNvSpPr>
            <a:spLocks noGrp="1"/>
          </p:cNvSpPr>
          <p:nvPr>
            <p:ph type="ctrTitle"/>
          </p:nvPr>
        </p:nvSpPr>
        <p:spPr bwMode="auto">
          <a:xfrm flipH="0" flipV="0">
            <a:off x="915786" y="263551"/>
            <a:ext cx="10360425" cy="673332"/>
          </a:xfrm>
        </p:spPr>
        <p:txBody>
          <a:bodyPr vertOverflow="overflow" horzOverflow="overflow" vert="horz" wrap="square" lIns="91440" tIns="45720" rIns="91440" bIns="45720" numCol="1" spcCol="0" rtlCol="0" fromWordArt="0" anchor="b" anchorCtr="0" forceAA="0" upright="0" compatLnSpc="0">
            <a:normAutofit fontScale="90000" lnSpcReduction="2000"/>
          </a:bodyPr>
          <a:lstStyle/>
          <a:p>
            <a:pPr>
              <a:defRPr/>
            </a:pPr>
            <a:r>
              <a:rPr sz="4800"/>
              <a:t>Achievements Around XDG</a:t>
            </a:r>
            <a:endParaRPr sz="4800"/>
          </a:p>
        </p:txBody>
      </p:sp>
      <p:sp>
        <p:nvSpPr>
          <p:cNvPr id="952072774" name="Untertitel 2"/>
          <p:cNvSpPr>
            <a:spLocks noGrp="1"/>
          </p:cNvSpPr>
          <p:nvPr>
            <p:ph type="subTitle" idx="1"/>
          </p:nvPr>
        </p:nvSpPr>
        <p:spPr bwMode="auto">
          <a:xfrm flipH="0" flipV="0">
            <a:off x="1090708" y="1431585"/>
            <a:ext cx="10010580" cy="5032920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 fontScale="95000" lnSpcReduction="1000"/>
          </a:bodyPr>
          <a:lstStyle/>
          <a:p>
            <a:pPr marL="349963" lvl="0" indent="-349965" algn="l">
              <a:buFont typeface="Arial"/>
              <a:buChar char="•"/>
              <a:defRPr/>
            </a:pPr>
            <a:r>
              <a:rPr/>
              <a:t>Implementation in Mozart-Oz (including a Principle Compiler, CLLS integration, XTAG integration etc.)</a:t>
            </a:r>
            <a:endParaRPr/>
          </a:p>
          <a:p>
            <a:pPr marL="349963" lvl="0" indent="-349965" algn="l">
              <a:buFont typeface="Arial"/>
              <a:buChar char="•"/>
              <a:defRPr/>
            </a:pPr>
            <a:endParaRPr/>
          </a:p>
          <a:p>
            <a:pPr marL="349963" lvl="0" indent="-349965" algn="l">
              <a:buFont typeface="Arial"/>
              <a:buChar char="•"/>
              <a:defRPr/>
            </a:pPr>
            <a:r>
              <a:rPr/>
              <a:t>First steps toward statistical search and grammar generation (nowadays you would call that Neuro-Symbolic AI) (Dienes/Koller/Kuhlmann 2003, Korthals 2003, Bojar 2004, </a:t>
            </a:r>
            <a:r>
              <a:rPr/>
              <a:t>Narendranath 2004 - SXDG)</a:t>
            </a:r>
            <a:endParaRPr/>
          </a:p>
          <a:p>
            <a:pPr marL="349963" lvl="0" indent="-349965" algn="l">
              <a:buFont typeface="Arial"/>
              <a:buChar char="•"/>
              <a:defRPr/>
            </a:pPr>
            <a:endParaRPr/>
          </a:p>
          <a:p>
            <a:pPr marL="349963" lvl="0" indent="-349965" algn="l">
              <a:buFont typeface="Arial"/>
              <a:buChar char="•"/>
              <a:defRPr/>
            </a:pPr>
            <a:r>
              <a:rPr/>
              <a:t>NP-hardness proof (Debusmann/Kuhlmann 2007)</a:t>
            </a:r>
            <a:endParaRPr/>
          </a:p>
          <a:p>
            <a:pPr marL="349963" lvl="0" indent="-349965" algn="l">
              <a:buFont typeface="Arial"/>
              <a:buChar char="•"/>
              <a:defRPr/>
            </a:pPr>
            <a:endParaRPr/>
          </a:p>
          <a:p>
            <a:pPr marL="349963" lvl="0" indent="-349965" algn="l">
              <a:buFont typeface="Arial"/>
              <a:buChar char="•"/>
              <a:defRPr/>
            </a:pPr>
            <a:r>
              <a:rPr/>
              <a:t>Already used Gecode (Christian Schulte, Guido Tack et al.) for Constraint Solving instead of Mozart-Oz</a:t>
            </a:r>
            <a:endParaRPr/>
          </a:p>
          <a:p>
            <a:pPr lvl="0" algn="l">
              <a:defRPr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97288003" name="Titel 1"/>
          <p:cNvSpPr>
            <a:spLocks noGrp="1"/>
          </p:cNvSpPr>
          <p:nvPr>
            <p:ph type="ctrTitle"/>
          </p:nvPr>
        </p:nvSpPr>
        <p:spPr bwMode="auto">
          <a:xfrm flipH="0" flipV="0">
            <a:off x="915786" y="263551"/>
            <a:ext cx="10360425" cy="673332"/>
          </a:xfrm>
        </p:spPr>
        <p:txBody>
          <a:bodyPr vertOverflow="overflow" horzOverflow="overflow" vert="horz" wrap="square" lIns="91440" tIns="45720" rIns="91440" bIns="45720" numCol="1" spcCol="0" rtlCol="0" fromWordArt="0" anchor="b" anchorCtr="0" forceAA="0" upright="0" compatLnSpc="0">
            <a:normAutofit fontScale="90000" lnSpcReduction="2000"/>
          </a:bodyPr>
          <a:lstStyle/>
          <a:p>
            <a:pPr>
              <a:defRPr/>
            </a:pPr>
            <a:r>
              <a:rPr sz="4800"/>
              <a:t>The Problem</a:t>
            </a:r>
            <a:r>
              <a:rPr sz="4800"/>
              <a:t>s</a:t>
            </a:r>
            <a:endParaRPr sz="4800"/>
          </a:p>
        </p:txBody>
      </p:sp>
      <p:sp>
        <p:nvSpPr>
          <p:cNvPr id="861085169" name="Untertitel 2"/>
          <p:cNvSpPr>
            <a:spLocks noGrp="1"/>
          </p:cNvSpPr>
          <p:nvPr>
            <p:ph type="subTitle" idx="1"/>
          </p:nvPr>
        </p:nvSpPr>
        <p:spPr bwMode="auto">
          <a:xfrm flipH="0" flipV="0">
            <a:off x="1090708" y="1431585"/>
            <a:ext cx="10010580" cy="5032920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 fontScale="85000" lnSpcReduction="3000"/>
          </a:bodyPr>
          <a:lstStyle/>
          <a:p>
            <a:pPr marL="305908" indent="-305908" algn="l">
              <a:buFont typeface="Arial"/>
              <a:buChar char="•"/>
              <a:defRPr/>
            </a:pPr>
            <a:r>
              <a:rPr lang="de-DE" sz="24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With XDG, you can not only parse natural language utterances (and get a semantic representation, e.g. in predicate logic)...</a:t>
            </a:r>
            <a:endParaRPr lang="de-DE" sz="2400" b="0" i="0" u="none" strike="noStrike" cap="none" spc="0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 marL="305908" indent="-305908" algn="l">
              <a:buFont typeface="Arial"/>
              <a:buChar char="•"/>
              <a:defRPr/>
            </a:pPr>
            <a:endParaRPr lang="de-DE" sz="2400" b="0" i="0" u="none" strike="noStrike" cap="none" spc="0">
              <a:solidFill>
                <a:schemeClr val="tx1"/>
              </a:solidFill>
              <a:latin typeface="Arial"/>
              <a:cs typeface="Arial"/>
            </a:endParaRPr>
          </a:p>
          <a:p>
            <a:pPr marL="305908" indent="-305908" algn="l">
              <a:buFont typeface="Arial"/>
              <a:buChar char="•"/>
              <a:defRPr/>
            </a:pPr>
            <a:r>
              <a:rPr lang="de-DE" sz="24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... but also generate natural language utterances from a semantic representation.</a:t>
            </a:r>
            <a:endParaRPr lang="de-DE" sz="2400" b="0" i="0" u="none" strike="noStrike" cap="none" spc="0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 marL="305908" indent="-305908" algn="l">
              <a:buFont typeface="Arial"/>
              <a:buChar char="•"/>
              <a:defRPr/>
            </a:pPr>
            <a:endParaRPr lang="de-DE" sz="2400" b="0" i="0" u="none" strike="noStrike" cap="none" spc="0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 marL="305908" indent="-305908" algn="l">
              <a:buFont typeface="Arial"/>
              <a:buChar char="•"/>
              <a:defRPr/>
            </a:pPr>
            <a:r>
              <a:rPr lang="de-DE" sz="24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Was this already some kind of GenAI? Well...</a:t>
            </a:r>
            <a:endParaRPr lang="de-DE" sz="2400" b="0" i="0" u="none" strike="noStrike" cap="none" spc="0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 marL="349963" lvl="0" indent="-349965" algn="l">
              <a:buFont typeface="Arial"/>
              <a:buChar char="•"/>
              <a:defRPr/>
            </a:pPr>
            <a:endParaRPr/>
          </a:p>
          <a:p>
            <a:pPr marL="349963" lvl="0" indent="-349965" algn="l">
              <a:buFont typeface="Arial"/>
              <a:buChar char="•"/>
              <a:defRPr/>
            </a:pPr>
            <a:r>
              <a:rPr lang="de-DE" sz="24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...no. </a:t>
            </a:r>
            <a:r>
              <a:rPr/>
              <a:t>Scale problems:</a:t>
            </a:r>
            <a:endParaRPr/>
          </a:p>
          <a:p>
            <a:pPr marL="705957" lvl="1" indent="-305908" algn="l">
              <a:buFont typeface="Arial"/>
              <a:buChar char="•"/>
              <a:defRPr/>
            </a:pPr>
            <a:r>
              <a:rPr/>
              <a:t>Problem 1: </a:t>
            </a:r>
            <a:r>
              <a:rPr/>
              <a:t>The underlying grammars needed to be handcrafted by linguists =&gt; </a:t>
            </a:r>
            <a:br>
              <a:rPr/>
            </a:br>
            <a:r>
              <a:rPr/>
              <a:t>Extremely time-intensive and expensive, actually unrealistic for large coverage</a:t>
            </a:r>
            <a:endParaRPr/>
          </a:p>
          <a:p>
            <a:pPr marL="705957" lvl="1" indent="-305908" algn="l">
              <a:buFont typeface="Arial"/>
              <a:buChar char="•"/>
              <a:defRPr/>
            </a:pPr>
            <a:r>
              <a:rPr/>
              <a:t>Problem 2: </a:t>
            </a:r>
            <a:r>
              <a:rPr/>
              <a:t>The constraint parser was too slow for longer utterances or entire text paragraphs (NP-hardness...) – at least several seconds per longer sentence</a:t>
            </a:r>
            <a:endParaRPr/>
          </a:p>
          <a:p>
            <a:pPr lvl="0" algn="l">
              <a:defRPr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56869507" name="Titel 1"/>
          <p:cNvSpPr>
            <a:spLocks noGrp="1"/>
          </p:cNvSpPr>
          <p:nvPr>
            <p:ph type="ctrTitle"/>
          </p:nvPr>
        </p:nvSpPr>
        <p:spPr bwMode="auto">
          <a:xfrm flipH="0" flipV="0">
            <a:off x="915786" y="263551"/>
            <a:ext cx="10360425" cy="673332"/>
          </a:xfrm>
        </p:spPr>
        <p:txBody>
          <a:bodyPr vertOverflow="overflow" horzOverflow="overflow" vert="horz" wrap="square" lIns="91440" tIns="45720" rIns="91440" bIns="45720" numCol="1" spcCol="0" rtlCol="0" fromWordArt="0" anchor="b" anchorCtr="0" forceAA="0" upright="0" compatLnSpc="0">
            <a:normAutofit/>
          </a:bodyPr>
          <a:lstStyle/>
          <a:p>
            <a:pPr>
              <a:defRPr/>
            </a:pPr>
            <a:r>
              <a:rPr sz="4000"/>
              <a:t>The Age of Large Language Models</a:t>
            </a:r>
            <a:endParaRPr sz="4000"/>
          </a:p>
        </p:txBody>
      </p:sp>
      <p:sp>
        <p:nvSpPr>
          <p:cNvPr id="421149424" name="Untertitel 2"/>
          <p:cNvSpPr>
            <a:spLocks noGrp="1"/>
          </p:cNvSpPr>
          <p:nvPr>
            <p:ph type="subTitle" idx="1"/>
          </p:nvPr>
        </p:nvSpPr>
        <p:spPr bwMode="auto">
          <a:xfrm flipH="0" flipV="0">
            <a:off x="1090708" y="1431585"/>
            <a:ext cx="10010580" cy="5032920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 marL="349965" lvl="0" indent="-349965" algn="l">
              <a:buFont typeface="Arial"/>
              <a:buChar char="•"/>
              <a:defRPr/>
            </a:pPr>
            <a:r>
              <a:rPr/>
              <a:t>So why could XDG still be relevant today, in the age of LLMs?</a:t>
            </a:r>
            <a:endParaRPr/>
          </a:p>
          <a:p>
            <a:pPr marL="349965" lvl="0" indent="-349965" algn="l">
              <a:buFont typeface="Arial"/>
              <a:buChar char="•"/>
              <a:defRPr/>
            </a:pPr>
            <a:endParaRPr/>
          </a:p>
          <a:p>
            <a:pPr marL="349965" lvl="0" indent="-349965" algn="l">
              <a:buFont typeface="Arial"/>
              <a:buChar char="•"/>
              <a:defRPr/>
            </a:pPr>
            <a:r>
              <a:rPr/>
              <a:t>LLMs are cool – and did you know – Hans Uszkoreit‘s son co-authored the breakthrough paper behind the underlying Transformer model</a:t>
            </a:r>
            <a:r>
              <a:rPr/>
              <a:t>...</a:t>
            </a:r>
            <a:endParaRPr/>
          </a:p>
          <a:p>
            <a:pPr marL="349965" lvl="0" indent="-349965" algn="l">
              <a:buFont typeface="Arial"/>
              <a:buChar char="•"/>
              <a:defRPr/>
            </a:pPr>
            <a:endParaRPr/>
          </a:p>
          <a:p>
            <a:pPr marL="349965" lvl="0" indent="-349965" algn="l">
              <a:buFont typeface="Arial"/>
              <a:buChar char="•"/>
              <a:defRPr/>
            </a:pPr>
            <a:r>
              <a:rPr/>
              <a:t>But:</a:t>
            </a:r>
            <a:endParaRPr/>
          </a:p>
          <a:p>
            <a:pPr marL="750015" lvl="1" indent="-349965" algn="l">
              <a:buFont typeface="Arial"/>
              <a:buChar char="•"/>
              <a:defRPr/>
            </a:pPr>
            <a:r>
              <a:rPr/>
              <a:t>No reliable way to get from an utterance to a</a:t>
            </a:r>
            <a:br>
              <a:rPr/>
            </a:br>
            <a:r>
              <a:rPr/>
              <a:t>semantic representation</a:t>
            </a:r>
            <a:endParaRPr/>
          </a:p>
          <a:p>
            <a:pPr marL="750015" lvl="1" indent="-349965" algn="l">
              <a:buFont typeface="Arial"/>
              <a:buChar char="•"/>
              <a:defRPr/>
            </a:pPr>
            <a:r>
              <a:rPr/>
              <a:t>No reliable way to get from a semantic </a:t>
            </a:r>
            <a:br>
              <a:rPr/>
            </a:br>
            <a:r>
              <a:rPr/>
              <a:t>representation to an utterance</a:t>
            </a:r>
            <a:endParaRPr/>
          </a:p>
          <a:p>
            <a:pPr marL="750015" lvl="1" indent="-349965" algn="l">
              <a:buFont typeface="Arial"/>
              <a:buChar char="•"/>
              <a:defRPr/>
            </a:pPr>
            <a:r>
              <a:rPr/>
              <a:t>IMHO, LLMs are uncontrollable black boxes</a:t>
            </a:r>
            <a:endParaRPr/>
          </a:p>
          <a:p>
            <a:pPr marL="349965" lvl="0" indent="-349965" algn="l">
              <a:buFont typeface="Arial"/>
              <a:buChar char="•"/>
              <a:defRPr/>
            </a:pPr>
            <a:endParaRPr/>
          </a:p>
        </p:txBody>
      </p:sp>
      <p:pic>
        <p:nvPicPr>
          <p:cNvPr id="1174350867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7698072" y="3091721"/>
            <a:ext cx="4201967" cy="243860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50992295" name="Titel 1"/>
          <p:cNvSpPr>
            <a:spLocks noGrp="1"/>
          </p:cNvSpPr>
          <p:nvPr>
            <p:ph type="ctrTitle"/>
          </p:nvPr>
        </p:nvSpPr>
        <p:spPr bwMode="auto">
          <a:xfrm flipH="0" flipV="0">
            <a:off x="915786" y="263551"/>
            <a:ext cx="10360425" cy="673332"/>
          </a:xfrm>
        </p:spPr>
        <p:txBody>
          <a:bodyPr vertOverflow="overflow" horzOverflow="overflow" vert="horz" wrap="square" lIns="91440" tIns="45720" rIns="91440" bIns="45720" numCol="1" spcCol="0" rtlCol="0" fromWordArt="0" anchor="b" anchorCtr="0" forceAA="0" upright="0" compatLnSpc="0">
            <a:normAutofit/>
          </a:bodyPr>
          <a:lstStyle/>
          <a:p>
            <a:pPr>
              <a:defRPr/>
            </a:pPr>
            <a:r>
              <a:rPr sz="4000"/>
              <a:t>XDG and the Rise of Neuro-Symbolic AI</a:t>
            </a:r>
            <a:endParaRPr sz="4000"/>
          </a:p>
        </p:txBody>
      </p:sp>
      <p:sp>
        <p:nvSpPr>
          <p:cNvPr id="1477945805" name="Untertitel 2"/>
          <p:cNvSpPr>
            <a:spLocks noGrp="1"/>
          </p:cNvSpPr>
          <p:nvPr>
            <p:ph type="subTitle" idx="1"/>
          </p:nvPr>
        </p:nvSpPr>
        <p:spPr bwMode="auto">
          <a:xfrm flipH="0" flipV="0">
            <a:off x="1090708" y="1431585"/>
            <a:ext cx="10010580" cy="5032920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 fontScale="90000" lnSpcReduction="2000"/>
          </a:bodyPr>
          <a:lstStyle/>
          <a:p>
            <a:pPr marL="349965" lvl="0" indent="-349965" algn="l">
              <a:buFont typeface="Arial"/>
              <a:buChar char="•"/>
              <a:defRPr/>
            </a:pPr>
            <a:r>
              <a:rPr/>
              <a:t>This is why all kinds of hacks are being applied to fix LLMs:</a:t>
            </a:r>
            <a:endParaRPr/>
          </a:p>
          <a:p>
            <a:pPr marL="750015" lvl="1" indent="-349965" algn="l">
              <a:buFont typeface="Arial"/>
              <a:buChar char="•"/>
              <a:defRPr/>
            </a:pPr>
            <a:r>
              <a:rPr/>
              <a:t>RAG (Retrieval Augmented Generation)</a:t>
            </a:r>
            <a:endParaRPr/>
          </a:p>
          <a:p>
            <a:pPr marL="750015" lvl="1" indent="-349965" algn="l">
              <a:buFont typeface="Arial"/>
              <a:buChar char="•"/>
              <a:defRPr/>
            </a:pPr>
            <a:r>
              <a:rPr/>
              <a:t>Agentic AI (modularization, a bit like microservices)</a:t>
            </a:r>
            <a:endParaRPr/>
          </a:p>
          <a:p>
            <a:pPr marL="750015" lvl="1" indent="-349965" algn="l">
              <a:buFont typeface="Arial"/>
              <a:buChar char="•"/>
              <a:defRPr/>
            </a:pPr>
            <a:endParaRPr/>
          </a:p>
          <a:p>
            <a:pPr marL="349965" marR="0" lvl="0" indent="-349965" algn="l">
              <a:lnSpc>
                <a:spcPct val="90000"/>
              </a:lnSpc>
              <a:spcBef>
                <a:spcPts val="999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/>
              <a:t>And there is increased research on blending the old symbolic AI with the new purely ML-based AI, e</a:t>
            </a:r>
            <a:r>
              <a:rPr lang="de-DE" sz="24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.g. work by </a:t>
            </a:r>
            <a:r>
              <a:rPr lang="de-DE" sz="24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Subbarao Kambhampati, Evgeny Skvortsov</a:t>
            </a:r>
            <a:endParaRPr lang="de-DE" sz="2400" b="0" i="0" u="none" strike="noStrike" cap="none" spc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marL="349965" marR="0" lvl="0" indent="-349965" algn="l">
              <a:lnSpc>
                <a:spcPct val="90000"/>
              </a:lnSpc>
              <a:spcBef>
                <a:spcPts val="999"/>
              </a:spcBef>
              <a:spcAft>
                <a:spcPts val="0"/>
              </a:spcAft>
              <a:buFont typeface="Arial"/>
              <a:buChar char="•"/>
              <a:defRPr/>
            </a:pPr>
            <a:endParaRPr lang="de-DE" sz="2400" b="0" i="0" u="none" strike="noStrike" cap="none" spc="0">
              <a:solidFill>
                <a:schemeClr val="tx1"/>
              </a:solidFill>
              <a:latin typeface="Arial"/>
              <a:cs typeface="Arial"/>
            </a:endParaRPr>
          </a:p>
          <a:p>
            <a:pPr marL="349965" marR="0" lvl="0" indent="-349965" algn="l">
              <a:lnSpc>
                <a:spcPct val="90000"/>
              </a:lnSpc>
              <a:spcBef>
                <a:spcPts val="999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de-DE" sz="24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Let‘s go back to XDG. With LLMs, we could mitigate its first scale problem</a:t>
            </a:r>
            <a:r>
              <a:rPr lang="de-DE" sz="24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: We could use LLMs to create XDG grammars (semi-)automatically</a:t>
            </a:r>
            <a:endParaRPr lang="de-DE" sz="2400" b="0" i="0" u="none" strike="noStrike" cap="none" spc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marL="349965" marR="0" lvl="0" indent="-349965" algn="l">
              <a:lnSpc>
                <a:spcPct val="90000"/>
              </a:lnSpc>
              <a:spcBef>
                <a:spcPts val="999"/>
              </a:spcBef>
              <a:spcAft>
                <a:spcPts val="0"/>
              </a:spcAft>
              <a:buFont typeface="Arial"/>
              <a:buChar char="•"/>
              <a:defRPr/>
            </a:pPr>
            <a:endParaRPr lang="de-DE" sz="2400" b="0" i="0" u="none" strike="noStrike" cap="none" spc="0">
              <a:solidFill>
                <a:schemeClr val="tx1"/>
              </a:solidFill>
              <a:latin typeface="Arial"/>
              <a:cs typeface="Arial"/>
            </a:endParaRPr>
          </a:p>
          <a:p>
            <a:pPr marL="349965" marR="0" lvl="0" indent="-349965" algn="l">
              <a:lnSpc>
                <a:spcPct val="90000"/>
              </a:lnSpc>
              <a:spcBef>
                <a:spcPts val="999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de-DE" sz="24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First approaches exist, e.g. for LFG, another grammar formalism: </a:t>
            </a:r>
            <a:r>
              <a:rPr lang="de-DE" sz="24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Spencer/</a:t>
            </a:r>
            <a:r>
              <a:rPr lang="de-DE" sz="24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Kongborrirak (2024)</a:t>
            </a:r>
            <a:endParaRPr lang="de-DE" sz="2400" b="0" i="0" u="none" strike="noStrike" cap="none" spc="0">
              <a:solidFill>
                <a:schemeClr val="tx1"/>
              </a:solidFill>
              <a:latin typeface="Arial"/>
              <a:ea typeface="Arial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08569466" name="Titel 1"/>
          <p:cNvSpPr>
            <a:spLocks noGrp="1"/>
          </p:cNvSpPr>
          <p:nvPr>
            <p:ph type="ctrTitle"/>
          </p:nvPr>
        </p:nvSpPr>
        <p:spPr bwMode="auto">
          <a:xfrm flipH="0" flipV="0">
            <a:off x="915786" y="263551"/>
            <a:ext cx="10360425" cy="673332"/>
          </a:xfrm>
        </p:spPr>
        <p:txBody>
          <a:bodyPr vertOverflow="overflow" horzOverflow="overflow" vert="horz" wrap="square" lIns="91440" tIns="45720" rIns="91440" bIns="45720" numCol="1" spcCol="0" rtlCol="0" fromWordArt="0" anchor="b" anchorCtr="0" forceAA="0" upright="0" compatLnSpc="0">
            <a:normAutofit fontScale="90000" lnSpcReduction="2000"/>
          </a:bodyPr>
          <a:lstStyle/>
          <a:p>
            <a:pPr>
              <a:defRPr/>
            </a:pPr>
            <a:r>
              <a:rPr sz="4000"/>
              <a:t>XDG and Quantum Computing</a:t>
            </a:r>
            <a:endParaRPr sz="4000"/>
          </a:p>
        </p:txBody>
      </p:sp>
      <p:sp>
        <p:nvSpPr>
          <p:cNvPr id="719361921" name="Untertitel 2"/>
          <p:cNvSpPr>
            <a:spLocks noGrp="1"/>
          </p:cNvSpPr>
          <p:nvPr>
            <p:ph type="subTitle" idx="1"/>
          </p:nvPr>
        </p:nvSpPr>
        <p:spPr bwMode="auto">
          <a:xfrm flipH="0" flipV="0">
            <a:off x="1090708" y="1431585"/>
            <a:ext cx="10010580" cy="5032920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 marL="349965" lvl="0" indent="-349965" algn="l">
              <a:buFont typeface="Arial"/>
              <a:buChar char="•"/>
              <a:defRPr/>
            </a:pPr>
            <a:r>
              <a:rPr/>
              <a:t>To mitigate the second scale problem of XDG (performance), we could look at Quantum Computing</a:t>
            </a:r>
            <a:endParaRPr/>
          </a:p>
          <a:p>
            <a:pPr marL="349965" lvl="0" indent="-349965" algn="l">
              <a:buFont typeface="Arial"/>
              <a:buChar char="•"/>
              <a:defRPr/>
            </a:pPr>
            <a:endParaRPr/>
          </a:p>
          <a:p>
            <a:pPr marL="349965" lvl="0" indent="-349965" algn="l">
              <a:buFont typeface="Arial"/>
              <a:buChar char="•"/>
              <a:defRPr/>
            </a:pPr>
            <a:r>
              <a:rPr/>
              <a:t>New Quantum and Quantum Annealing Computers are getting better and better error correction, e.g. Google‘s Willow – with breathtaking results at least on benchmarks</a:t>
            </a:r>
            <a:endParaRPr/>
          </a:p>
          <a:p>
            <a:pPr marL="349965" lvl="0" indent="-349965" algn="l">
              <a:buFont typeface="Arial"/>
              <a:buChar char="•"/>
              <a:defRPr/>
            </a:pPr>
            <a:endParaRPr/>
          </a:p>
          <a:p>
            <a:pPr marL="349965" lvl="0" indent="-349965" algn="l">
              <a:buFont typeface="Arial"/>
              <a:buChar char="•"/>
              <a:defRPr/>
            </a:pPr>
            <a:r>
              <a:rPr/>
              <a:t>So – how about implementing the constraint solver on a Quantum Computer? First attempts in this direction are already being undertaken, e.g. </a:t>
            </a:r>
            <a:r>
              <a:rPr lang="de-DE" sz="24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Codognet</a:t>
            </a:r>
            <a:r>
              <a:rPr/>
              <a:t> (2024)</a:t>
            </a:r>
            <a:endParaRPr/>
          </a:p>
          <a:p>
            <a:pPr marL="349965" lvl="0" indent="-349965" algn="l">
              <a:buFont typeface="Arial"/>
              <a:buChar char="•"/>
              <a:defRPr/>
            </a:pPr>
            <a:endParaRPr/>
          </a:p>
          <a:p>
            <a:pPr marL="349965" lvl="0" indent="-349965" algn="l">
              <a:buFont typeface="Arial"/>
              <a:buChar char="•"/>
              <a:defRPr/>
            </a:pPr>
            <a:r>
              <a:rPr/>
              <a:t>=&gt; Hope is not completely lost with XDG</a:t>
            </a:r>
            <a:r>
              <a:rPr/>
              <a:t> ;-)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27968902" name="Titel 1"/>
          <p:cNvSpPr>
            <a:spLocks noGrp="1"/>
          </p:cNvSpPr>
          <p:nvPr>
            <p:ph type="ctrTitle"/>
          </p:nvPr>
        </p:nvSpPr>
        <p:spPr bwMode="auto">
          <a:xfrm flipH="0" flipV="0">
            <a:off x="581512" y="263551"/>
            <a:ext cx="11028973" cy="673332"/>
          </a:xfrm>
        </p:spPr>
        <p:txBody>
          <a:bodyPr vertOverflow="overflow" horzOverflow="overflow" vert="horz" wrap="square" lIns="91440" tIns="45720" rIns="91440" bIns="45720" numCol="1" spcCol="0" rtlCol="0" fromWordArt="0" anchor="b" anchorCtr="0" forceAA="0" upright="0" compatLnSpc="0">
            <a:normAutofit fontScale="90000" lnSpcReduction="2000"/>
          </a:bodyPr>
          <a:lstStyle/>
          <a:p>
            <a:pPr>
              <a:defRPr/>
            </a:pPr>
            <a:r>
              <a:rPr sz="4000"/>
              <a:t>2 Down-to-Earth Software Engineering</a:t>
            </a:r>
            <a:endParaRPr sz="4000"/>
          </a:p>
        </p:txBody>
      </p:sp>
      <p:pic>
        <p:nvPicPr>
          <p:cNvPr id="1700992341" name="Grafik 366"/>
          <p:cNvPicPr/>
          <p:nvPr/>
        </p:nvPicPr>
        <p:blipFill>
          <a:blip r:embed="rId3"/>
          <a:stretch/>
        </p:blipFill>
        <p:spPr bwMode="auto">
          <a:xfrm>
            <a:off x="2057400" y="1221120"/>
            <a:ext cx="7772400" cy="517968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82133851" name="Titel 1"/>
          <p:cNvSpPr>
            <a:spLocks noGrp="1"/>
          </p:cNvSpPr>
          <p:nvPr>
            <p:ph type="ctrTitle"/>
          </p:nvPr>
        </p:nvSpPr>
        <p:spPr bwMode="auto">
          <a:xfrm flipH="0" flipV="0">
            <a:off x="915786" y="263552"/>
            <a:ext cx="10360425" cy="673332"/>
          </a:xfrm>
        </p:spPr>
        <p:txBody>
          <a:bodyPr vertOverflow="overflow" horzOverflow="overflow" vert="horz" wrap="square" lIns="91440" tIns="45720" rIns="91440" bIns="45720" numCol="1" spcCol="0" rtlCol="0" fromWordArt="0" anchor="b" anchorCtr="0" forceAA="0" upright="0" compatLnSpc="0">
            <a:normAutofit fontScale="95000" lnSpcReduction="1000"/>
          </a:bodyPr>
          <a:lstStyle/>
          <a:p>
            <a:pPr>
              <a:defRPr/>
            </a:pPr>
            <a:r>
              <a:rPr lang="de-DE" sz="48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Agenda</a:t>
            </a:r>
            <a:endParaRPr sz="4800"/>
          </a:p>
        </p:txBody>
      </p:sp>
      <p:sp>
        <p:nvSpPr>
          <p:cNvPr id="1658507421" name="Untertitel 2"/>
          <p:cNvSpPr>
            <a:spLocks noGrp="1"/>
          </p:cNvSpPr>
          <p:nvPr>
            <p:ph type="subTitle" idx="1"/>
          </p:nvPr>
        </p:nvSpPr>
        <p:spPr bwMode="auto">
          <a:xfrm flipH="0" flipV="0">
            <a:off x="1090708" y="1431586"/>
            <a:ext cx="10010580" cy="5032921"/>
          </a:xfrm>
        </p:spPr>
        <p:txBody>
          <a:bodyPr/>
          <a:lstStyle/>
          <a:p>
            <a:pPr marL="349965" indent="-349965" algn="l">
              <a:buFont typeface="Arial"/>
              <a:buAutoNum type="arabicPeriod"/>
              <a:defRPr/>
            </a:pPr>
            <a:r>
              <a:rPr/>
              <a:t>How It All Began:</a:t>
            </a:r>
            <a:br>
              <a:rPr/>
            </a:br>
            <a:r>
              <a:rPr/>
              <a:t>My PhD thesis supervised by Gert – and why it could still matter</a:t>
            </a:r>
            <a:br>
              <a:rPr/>
            </a:br>
            <a:r>
              <a:rPr/>
              <a:t>(15 minutes)</a:t>
            </a:r>
            <a:endParaRPr/>
          </a:p>
          <a:p>
            <a:pPr marL="349965" indent="-349965" algn="l">
              <a:buFont typeface="Arial"/>
              <a:buAutoNum type="arabicPeriod"/>
              <a:defRPr/>
            </a:pPr>
            <a:endParaRPr/>
          </a:p>
          <a:p>
            <a:pPr marL="349965" indent="-349965" algn="l">
              <a:buFont typeface="Arial"/>
              <a:buAutoNum type="arabicPeriod"/>
              <a:defRPr/>
            </a:pPr>
            <a:r>
              <a:rPr/>
              <a:t>Down-to-Earth Software Engineering:</a:t>
            </a:r>
            <a:br>
              <a:rPr/>
            </a:br>
            <a:r>
              <a:rPr/>
              <a:t>From Scala to Data Streaming and Streaming Databases</a:t>
            </a:r>
            <a:br>
              <a:rPr/>
            </a:br>
            <a:r>
              <a:rPr/>
              <a:t>(5 minutes)</a:t>
            </a:r>
            <a:endParaRPr/>
          </a:p>
          <a:p>
            <a:pPr marL="349965" indent="-349965" algn="l">
              <a:buFont typeface="Arial"/>
              <a:buAutoNum type="arabicPeriod"/>
              <a:defRPr/>
            </a:pPr>
            <a:endParaRPr/>
          </a:p>
          <a:p>
            <a:pPr marL="349965" indent="-349965" algn="l">
              <a:buFont typeface="Arial"/>
              <a:buAutoNum type="arabicPeriod"/>
              <a:defRPr/>
            </a:pPr>
            <a:r>
              <a:rPr/>
              <a:t>Back to AI?</a:t>
            </a:r>
            <a:br>
              <a:rPr/>
            </a:br>
            <a:r>
              <a:rPr/>
              <a:t>A New Search Engine that puts Human Intelligence first</a:t>
            </a:r>
            <a:br>
              <a:rPr/>
            </a:br>
            <a:r>
              <a:rPr/>
              <a:t>(10 minutes)</a:t>
            </a:r>
            <a:endParaRPr/>
          </a:p>
          <a:p>
            <a:pPr marL="349965" indent="-349965" algn="l">
              <a:buFont typeface="Arial"/>
              <a:buAutoNum type="arabicPeriod"/>
              <a:defRPr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93020960" name="Titel 1"/>
          <p:cNvSpPr>
            <a:spLocks noGrp="1"/>
          </p:cNvSpPr>
          <p:nvPr>
            <p:ph type="ctrTitle"/>
          </p:nvPr>
        </p:nvSpPr>
        <p:spPr bwMode="auto">
          <a:xfrm flipH="0" flipV="0">
            <a:off x="581511" y="263550"/>
            <a:ext cx="11028972" cy="673331"/>
          </a:xfrm>
        </p:spPr>
        <p:txBody>
          <a:bodyPr vertOverflow="overflow" horzOverflow="overflow" vert="horz" wrap="square" lIns="91440" tIns="45720" rIns="91440" bIns="45720" numCol="1" spcCol="0" rtlCol="0" fromWordArt="0" anchor="b" anchorCtr="0" forceAA="0" upright="0" compatLnSpc="0">
            <a:normAutofit fontScale="90000" lnSpcReduction="2000"/>
          </a:bodyPr>
          <a:lstStyle/>
          <a:p>
            <a:pPr>
              <a:defRPr/>
            </a:pPr>
            <a:r>
              <a:rPr sz="4000"/>
              <a:t>2 Down-to-Earth Software Engineering</a:t>
            </a:r>
            <a:endParaRPr sz="4000"/>
          </a:p>
        </p:txBody>
      </p:sp>
      <p:sp>
        <p:nvSpPr>
          <p:cNvPr id="152376282" name="Untertitel 2"/>
          <p:cNvSpPr>
            <a:spLocks noGrp="1"/>
          </p:cNvSpPr>
          <p:nvPr>
            <p:ph type="subTitle" idx="1"/>
          </p:nvPr>
        </p:nvSpPr>
        <p:spPr bwMode="auto">
          <a:xfrm flipH="0" flipV="0">
            <a:off x="1090707" y="1431585"/>
            <a:ext cx="10010580" cy="5032919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 marL="349965" lvl="0" indent="-349965" algn="l">
              <a:buFont typeface="Arial"/>
              <a:buChar char="•"/>
              <a:defRPr/>
            </a:pPr>
            <a:r>
              <a:rPr/>
              <a:t>In 2007, I had to </a:t>
            </a:r>
            <a:r>
              <a:rPr lang="de-DE" sz="24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“</a:t>
            </a:r>
            <a:r>
              <a:rPr/>
              <a:t>go down“ from Academia and </a:t>
            </a:r>
            <a:r>
              <a:rPr lang="de-DE" sz="24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“</a:t>
            </a:r>
            <a:r>
              <a:rPr/>
              <a:t>AI“ to down-to-earth software engineering – why?</a:t>
            </a:r>
            <a:endParaRPr/>
          </a:p>
          <a:p>
            <a:pPr marL="750014" lvl="1" indent="-349965" algn="l">
              <a:buFont typeface="Arial"/>
              <a:buChar char="•"/>
              <a:defRPr/>
            </a:pPr>
            <a:r>
              <a:rPr/>
              <a:t>Hard to find a permanent position in academia...</a:t>
            </a:r>
            <a:endParaRPr/>
          </a:p>
          <a:p>
            <a:pPr marL="750014" lvl="1" indent="-349965" algn="l">
              <a:buFont typeface="Arial"/>
              <a:buChar char="•"/>
              <a:defRPr/>
            </a:pPr>
            <a:r>
              <a:rPr/>
              <a:t>Family</a:t>
            </a:r>
            <a:endParaRPr/>
          </a:p>
          <a:p>
            <a:pPr marL="750014" lvl="1" indent="-349965" algn="l">
              <a:buFont typeface="Arial"/>
              <a:buChar char="•"/>
              <a:defRPr/>
            </a:pPr>
            <a:r>
              <a:rPr/>
              <a:t>Not an abundance of </a:t>
            </a:r>
            <a:r>
              <a:rPr lang="de-DE" sz="20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“</a:t>
            </a:r>
            <a:r>
              <a:rPr/>
              <a:t>AI jobs“ in the industry as well at that time (still AI winter)</a:t>
            </a:r>
            <a:endParaRPr/>
          </a:p>
          <a:p>
            <a:pPr marL="750014" lvl="1" indent="-349965" algn="l">
              <a:buFont typeface="Arial"/>
              <a:buChar char="•"/>
              <a:defRPr/>
            </a:pPr>
            <a:endParaRPr/>
          </a:p>
          <a:p>
            <a:pPr marL="349965" lvl="0" indent="-349965" algn="l">
              <a:buFont typeface="Arial"/>
              <a:buChar char="•"/>
              <a:defRPr/>
            </a:pPr>
            <a:r>
              <a:rPr/>
              <a:t>So I went to SAP to work on Software Logistics (Java), the (at that time) new HANA database (C++), UI Translation tooling (Java, ABAP, JavaScript)</a:t>
            </a:r>
            <a:endParaRPr/>
          </a:p>
          <a:p>
            <a:pPr marL="349965" lvl="0" indent="-349965" algn="l">
              <a:buFont typeface="Arial"/>
              <a:buChar char="•"/>
              <a:defRPr/>
            </a:pPr>
            <a:endParaRPr/>
          </a:p>
          <a:p>
            <a:pPr marL="349965" lvl="0" indent="-349965" algn="l">
              <a:buFont typeface="Arial"/>
              <a:buChar char="•"/>
              <a:defRPr/>
            </a:pPr>
            <a:r>
              <a:rPr/>
              <a:t>Before I had a reveleation...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18108814" name="Titel 1"/>
          <p:cNvSpPr>
            <a:spLocks noGrp="1"/>
          </p:cNvSpPr>
          <p:nvPr>
            <p:ph type="ctrTitle"/>
          </p:nvPr>
        </p:nvSpPr>
        <p:spPr bwMode="auto">
          <a:xfrm flipH="0" flipV="0">
            <a:off x="581511" y="263550"/>
            <a:ext cx="11028972" cy="673331"/>
          </a:xfrm>
        </p:spPr>
        <p:txBody>
          <a:bodyPr vertOverflow="overflow" horzOverflow="overflow" vert="horz" wrap="square" lIns="91440" tIns="45720" rIns="91440" bIns="45720" numCol="1" spcCol="0" rtlCol="0" fromWordArt="0" anchor="b" anchorCtr="0" forceAA="0" upright="0" compatLnSpc="0">
            <a:normAutofit fontScale="90000" lnSpcReduction="2000"/>
          </a:bodyPr>
          <a:lstStyle/>
          <a:p>
            <a:pPr>
              <a:defRPr/>
            </a:pPr>
            <a:r>
              <a:rPr sz="4000"/>
              <a:t>Scala</a:t>
            </a:r>
            <a:endParaRPr sz="4000"/>
          </a:p>
        </p:txBody>
      </p:sp>
      <p:sp>
        <p:nvSpPr>
          <p:cNvPr id="400690094" name="Untertitel 2"/>
          <p:cNvSpPr>
            <a:spLocks noGrp="1"/>
          </p:cNvSpPr>
          <p:nvPr>
            <p:ph type="subTitle" idx="1"/>
          </p:nvPr>
        </p:nvSpPr>
        <p:spPr bwMode="auto">
          <a:xfrm flipH="0" flipV="0">
            <a:off x="1090707" y="1431585"/>
            <a:ext cx="10010580" cy="5032919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 marL="349965" lvl="0" indent="-349965" algn="l">
              <a:buFont typeface="Arial"/>
              <a:buChar char="•"/>
              <a:defRPr/>
            </a:pPr>
            <a:r>
              <a:rPr/>
              <a:t>In </a:t>
            </a:r>
            <a:r>
              <a:rPr/>
              <a:t>2014, I discovered the Scala programming language and was intrigued again</a:t>
            </a:r>
            <a:endParaRPr/>
          </a:p>
          <a:p>
            <a:pPr marL="349965" lvl="0" indent="-349965" algn="l">
              <a:buFont typeface="Arial"/>
              <a:buChar char="•"/>
              <a:defRPr/>
            </a:pPr>
            <a:endParaRPr/>
          </a:p>
          <a:p>
            <a:pPr marL="349965" lvl="0" indent="-349965" algn="l">
              <a:buFont typeface="Arial"/>
              <a:buChar char="•"/>
              <a:defRPr/>
            </a:pPr>
            <a:r>
              <a:rPr lang="de-DE" sz="24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Scala? Back in WS 2005/6, I co-organized a seminar on “Advanced Functional Programming“ with Christian Lindig, Andreas Rossberg, Gert and Jan Schwinghammer – where we mentioned Scala already (it was started in Jan 2004)</a:t>
            </a:r>
            <a:endParaRPr lang="de-DE" sz="2400" b="0" i="0" u="none" strike="noStrike" cap="none" spc="0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 marL="349965" lvl="0" indent="-349965" algn="l">
              <a:buFont typeface="Arial"/>
              <a:buChar char="•"/>
              <a:defRPr/>
            </a:pPr>
            <a:endParaRPr/>
          </a:p>
          <a:p>
            <a:pPr marL="349965" lvl="0" indent="-349965" algn="l">
              <a:buFont typeface="Arial"/>
              <a:buChar char="•"/>
              <a:defRPr/>
            </a:pPr>
            <a:r>
              <a:rPr lang="de-DE" sz="24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The inventor of Scala, Martin Odersky, is a friend of Gert‘s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06947472" name="Titel 1"/>
          <p:cNvSpPr>
            <a:spLocks noGrp="1"/>
          </p:cNvSpPr>
          <p:nvPr>
            <p:ph type="ctrTitle"/>
          </p:nvPr>
        </p:nvSpPr>
        <p:spPr bwMode="auto">
          <a:xfrm flipH="0" flipV="0">
            <a:off x="581511" y="263550"/>
            <a:ext cx="11028972" cy="673331"/>
          </a:xfrm>
        </p:spPr>
        <p:txBody>
          <a:bodyPr vertOverflow="overflow" horzOverflow="overflow" vert="horz" wrap="square" lIns="91440" tIns="45720" rIns="91440" bIns="45720" numCol="1" spcCol="0" rtlCol="0" fromWordArt="0" anchor="b" anchorCtr="0" forceAA="0" upright="0" compatLnSpc="0">
            <a:normAutofit fontScale="90000" lnSpcReduction="2000"/>
          </a:bodyPr>
          <a:lstStyle/>
          <a:p>
            <a:pPr>
              <a:defRPr/>
            </a:pPr>
            <a:r>
              <a:rPr sz="4000"/>
              <a:t>From Scala to Kafka</a:t>
            </a:r>
            <a:endParaRPr sz="4000"/>
          </a:p>
        </p:txBody>
      </p:sp>
      <p:sp>
        <p:nvSpPr>
          <p:cNvPr id="15547765" name="Untertitel 2"/>
          <p:cNvSpPr>
            <a:spLocks noGrp="1"/>
          </p:cNvSpPr>
          <p:nvPr>
            <p:ph type="subTitle" idx="1"/>
          </p:nvPr>
        </p:nvSpPr>
        <p:spPr bwMode="auto">
          <a:xfrm flipH="0" flipV="0">
            <a:off x="1090707" y="1431585"/>
            <a:ext cx="10010580" cy="5032919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 marL="349965" lvl="0" indent="-349965" algn="l">
              <a:buFont typeface="Arial"/>
              <a:buChar char="•"/>
              <a:defRPr/>
            </a:pPr>
            <a:r>
              <a:rPr/>
              <a:t>Especially two very popular Big Data tools were written in Scala:</a:t>
            </a:r>
            <a:endParaRPr/>
          </a:p>
          <a:p>
            <a:pPr marL="705958" lvl="1" indent="-305908" algn="l">
              <a:buFont typeface="Arial"/>
              <a:buAutoNum type="arabicPeriod"/>
              <a:defRPr/>
            </a:pPr>
            <a:r>
              <a:rPr/>
              <a:t>Spark (now backed by Databricks)</a:t>
            </a:r>
            <a:endParaRPr/>
          </a:p>
          <a:p>
            <a:pPr marL="705958" lvl="1" indent="-305908" algn="l">
              <a:buFont typeface="Arial"/>
              <a:buAutoNum type="arabicPeriod"/>
              <a:defRPr/>
            </a:pPr>
            <a:r>
              <a:rPr/>
              <a:t>Kafka (now backed by Confluent)</a:t>
            </a:r>
            <a:endParaRPr/>
          </a:p>
          <a:p>
            <a:pPr marL="349965" lvl="0" indent="-349965" algn="l">
              <a:buFont typeface="Arial"/>
              <a:buChar char="•"/>
              <a:defRPr/>
            </a:pPr>
            <a:endParaRPr/>
          </a:p>
          <a:p>
            <a:pPr marL="349965" lvl="0" indent="-349965" algn="l">
              <a:buFont typeface="Arial"/>
              <a:buChar char="•"/>
              <a:defRPr/>
            </a:pPr>
            <a:r>
              <a:rPr/>
              <a:t>I liked 2. most, and fell into the rabbit hole of the data streaming world...</a:t>
            </a:r>
            <a:endParaRPr/>
          </a:p>
          <a:p>
            <a:pPr marL="349965" lvl="0" indent="-349965" algn="l">
              <a:buFont typeface="Arial"/>
              <a:buChar char="•"/>
              <a:defRPr/>
            </a:pPr>
            <a:endParaRPr/>
          </a:p>
          <a:p>
            <a:pPr marL="349965" lvl="0" indent="-349965" algn="l">
              <a:buFont typeface="Arial"/>
              <a:buChar char="•"/>
              <a:defRPr/>
            </a:pPr>
            <a:r>
              <a:rPr/>
              <a:t>...where I am still in.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43869106" name="Titel 1"/>
          <p:cNvSpPr>
            <a:spLocks noGrp="1"/>
          </p:cNvSpPr>
          <p:nvPr>
            <p:ph type="ctrTitle"/>
          </p:nvPr>
        </p:nvSpPr>
        <p:spPr bwMode="auto">
          <a:xfrm flipH="0" flipV="0">
            <a:off x="581511" y="263550"/>
            <a:ext cx="11028972" cy="673331"/>
          </a:xfrm>
        </p:spPr>
        <p:txBody>
          <a:bodyPr vertOverflow="overflow" horzOverflow="overflow" vert="horz" wrap="square" lIns="91440" tIns="45720" rIns="91440" bIns="45720" numCol="1" spcCol="0" rtlCol="0" fromWordArt="0" anchor="b" anchorCtr="0" forceAA="0" upright="0" compatLnSpc="0">
            <a:normAutofit fontScale="90000" lnSpcReduction="2000"/>
          </a:bodyPr>
          <a:lstStyle/>
          <a:p>
            <a:pPr>
              <a:defRPr/>
            </a:pPr>
            <a:r>
              <a:rPr sz="4000"/>
              <a:t>What is Kafka</a:t>
            </a:r>
            <a:endParaRPr sz="4000"/>
          </a:p>
        </p:txBody>
      </p:sp>
      <p:sp>
        <p:nvSpPr>
          <p:cNvPr id="1782211797" name="Untertitel 2"/>
          <p:cNvSpPr>
            <a:spLocks noGrp="1"/>
          </p:cNvSpPr>
          <p:nvPr>
            <p:ph type="subTitle" idx="1"/>
          </p:nvPr>
        </p:nvSpPr>
        <p:spPr bwMode="auto">
          <a:xfrm flipH="0" flipV="0">
            <a:off x="1090707" y="1431585"/>
            <a:ext cx="10010580" cy="5032919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 marL="349965" lvl="0" indent="-349965" algn="l">
              <a:buFont typeface="Arial"/>
              <a:buChar char="•"/>
              <a:defRPr/>
            </a:pPr>
            <a:r>
              <a:rPr/>
              <a:t>Data streaming platform to synchronize systems, databases, microservices etc. in (near-)real-time developed at LinkedIn (2009+)</a:t>
            </a:r>
            <a:endParaRPr/>
          </a:p>
          <a:p>
            <a:pPr marL="349965" lvl="0" indent="-349965" algn="l">
              <a:buFont typeface="Arial"/>
              <a:buChar char="•"/>
              <a:defRPr/>
            </a:pPr>
            <a:endParaRPr/>
          </a:p>
          <a:p>
            <a:pPr marL="349965" lvl="0" indent="-349965" algn="l">
              <a:buFont typeface="Arial"/>
              <a:buChar char="•"/>
              <a:defRPr/>
            </a:pPr>
            <a:r>
              <a:rPr/>
              <a:t>Essentially a message queue with (possibly) infinite persistent storage</a:t>
            </a:r>
            <a:endParaRPr/>
          </a:p>
          <a:p>
            <a:pPr marL="349965" lvl="0" indent="-349965" algn="l">
              <a:buFont typeface="Arial"/>
              <a:buChar char="•"/>
              <a:defRPr/>
            </a:pPr>
            <a:endParaRPr/>
          </a:p>
          <a:p>
            <a:pPr marL="349965" lvl="0" indent="-349965" algn="l">
              <a:buFont typeface="Arial"/>
              <a:buChar char="•"/>
              <a:defRPr/>
            </a:pPr>
            <a:r>
              <a:rPr/>
              <a:t>Backbone for virtually all bigger apps (LinkedIn, Uber...), used a lot in banking, stock exchanges, retailers, postal services...</a:t>
            </a:r>
            <a:endParaRPr/>
          </a:p>
          <a:p>
            <a:pPr marL="349965" lvl="0" indent="-349965" algn="l">
              <a:buFont typeface="Arial"/>
              <a:buChar char="•"/>
              <a:defRPr/>
            </a:pPr>
            <a:endParaRPr/>
          </a:p>
          <a:p>
            <a:pPr marL="349965" lvl="0" indent="-349965" algn="l">
              <a:buFont typeface="Arial"/>
              <a:buChar char="•"/>
              <a:defRPr/>
            </a:pPr>
            <a:r>
              <a:rPr/>
              <a:t>AI: Used for RAG database updates and Agentic AI inter-communication (modularized AI, similar to microservices)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06275131" name="Titel 1"/>
          <p:cNvSpPr>
            <a:spLocks noGrp="1"/>
          </p:cNvSpPr>
          <p:nvPr>
            <p:ph type="ctrTitle"/>
          </p:nvPr>
        </p:nvSpPr>
        <p:spPr bwMode="auto">
          <a:xfrm flipH="0" flipV="0">
            <a:off x="581511" y="263550"/>
            <a:ext cx="11028972" cy="673331"/>
          </a:xfrm>
        </p:spPr>
        <p:txBody>
          <a:bodyPr vertOverflow="overflow" horzOverflow="overflow" vert="horz" wrap="square" lIns="91440" tIns="45720" rIns="91440" bIns="45720" numCol="1" spcCol="0" rtlCol="0" fromWordArt="0" anchor="b" anchorCtr="0" forceAA="0" upright="0" compatLnSpc="0">
            <a:normAutofit fontScale="90000" lnSpcReduction="2000"/>
          </a:bodyPr>
          <a:lstStyle/>
          <a:p>
            <a:pPr>
              <a:defRPr/>
            </a:pPr>
            <a:r>
              <a:rPr sz="4000"/>
              <a:t>Kafka Illustration</a:t>
            </a:r>
            <a:endParaRPr sz="4000"/>
          </a:p>
        </p:txBody>
      </p:sp>
      <p:sp>
        <p:nvSpPr>
          <p:cNvPr id="1185649783" name=""/>
          <p:cNvSpPr txBox="1"/>
          <p:nvPr/>
        </p:nvSpPr>
        <p:spPr bwMode="auto">
          <a:xfrm flipH="0" flipV="0">
            <a:off x="521218" y="2461586"/>
            <a:ext cx="2760174" cy="94523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sz="2800"/>
              <a:t>Source System</a:t>
            </a:r>
            <a:br>
              <a:rPr sz="2800"/>
            </a:br>
            <a:r>
              <a:rPr sz="2800"/>
              <a:t>(e.g. database)</a:t>
            </a:r>
            <a:endParaRPr sz="2800"/>
          </a:p>
        </p:txBody>
      </p:sp>
      <p:sp>
        <p:nvSpPr>
          <p:cNvPr id="502921926" name=""/>
          <p:cNvSpPr txBox="1"/>
          <p:nvPr/>
        </p:nvSpPr>
        <p:spPr bwMode="auto">
          <a:xfrm flipH="0" flipV="0">
            <a:off x="8283029" y="1951893"/>
            <a:ext cx="3268400" cy="5185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sz="2800"/>
              <a:t>Target System 1</a:t>
            </a:r>
            <a:endParaRPr sz="2800"/>
          </a:p>
        </p:txBody>
      </p:sp>
      <p:sp>
        <p:nvSpPr>
          <p:cNvPr id="1689704271" name=""/>
          <p:cNvSpPr txBox="1"/>
          <p:nvPr/>
        </p:nvSpPr>
        <p:spPr bwMode="auto">
          <a:xfrm flipH="0" flipV="0">
            <a:off x="8283029" y="2705946"/>
            <a:ext cx="3268039" cy="5185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sz="2800"/>
              <a:t>Target System 2</a:t>
            </a:r>
            <a:endParaRPr sz="2800"/>
          </a:p>
        </p:txBody>
      </p:sp>
      <p:sp>
        <p:nvSpPr>
          <p:cNvPr id="1281381568" name=""/>
          <p:cNvSpPr txBox="1"/>
          <p:nvPr/>
        </p:nvSpPr>
        <p:spPr bwMode="auto">
          <a:xfrm flipH="0" flipV="0">
            <a:off x="8283029" y="3429000"/>
            <a:ext cx="3269119" cy="5185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sz="2800"/>
              <a:t>Target System 3</a:t>
            </a:r>
            <a:endParaRPr sz="2800"/>
          </a:p>
        </p:txBody>
      </p:sp>
      <p:sp>
        <p:nvSpPr>
          <p:cNvPr id="1386217006" name=""/>
          <p:cNvSpPr txBox="1"/>
          <p:nvPr/>
        </p:nvSpPr>
        <p:spPr bwMode="auto">
          <a:xfrm flipH="0" flipV="0">
            <a:off x="9308798" y="3840658"/>
            <a:ext cx="786632" cy="5185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sz="2800"/>
              <a:t>...</a:t>
            </a:r>
            <a:endParaRPr sz="2800"/>
          </a:p>
        </p:txBody>
      </p:sp>
      <p:pic>
        <p:nvPicPr>
          <p:cNvPr id="29074112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4670913" y="2370961"/>
            <a:ext cx="2071730" cy="1035865"/>
          </a:xfrm>
          <a:prstGeom prst="rect">
            <a:avLst/>
          </a:prstGeom>
        </p:spPr>
      </p:pic>
      <p:cxnSp>
        <p:nvCxnSpPr>
          <p:cNvPr id="0" name=""/>
          <p:cNvCxnSpPr>
            <a:cxnSpLocks/>
          </p:cNvCxnSpPr>
          <p:nvPr/>
        </p:nvCxnSpPr>
        <p:spPr bwMode="auto">
          <a:xfrm flipH="0" flipV="0">
            <a:off x="3390576" y="2985720"/>
            <a:ext cx="1062403" cy="0"/>
          </a:xfrm>
          <a:prstGeom prst="line">
            <a:avLst/>
          </a:prstGeom>
          <a:ln w="76199" cap="flat" cmpd="sng" algn="ctr">
            <a:solidFill>
              <a:schemeClr val="accent1">
                <a:shade val="50000"/>
              </a:schemeClr>
            </a:solidFill>
            <a:prstDash val="solid"/>
            <a:miter lim="800000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5283582" name=""/>
          <p:cNvCxnSpPr>
            <a:cxnSpLocks/>
          </p:cNvCxnSpPr>
          <p:nvPr/>
        </p:nvCxnSpPr>
        <p:spPr bwMode="auto">
          <a:xfrm flipH="0" flipV="1">
            <a:off x="6821773" y="2370961"/>
            <a:ext cx="1312488" cy="563245"/>
          </a:xfrm>
          <a:prstGeom prst="line">
            <a:avLst/>
          </a:prstGeom>
          <a:ln w="76199" cap="flat" cmpd="sng" algn="ctr">
            <a:solidFill>
              <a:schemeClr val="accent1">
                <a:shade val="50000"/>
              </a:schemeClr>
            </a:solidFill>
            <a:prstDash val="solid"/>
            <a:miter lim="800000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9464914" name=""/>
          <p:cNvCxnSpPr>
            <a:cxnSpLocks/>
          </p:cNvCxnSpPr>
          <p:nvPr/>
        </p:nvCxnSpPr>
        <p:spPr bwMode="auto">
          <a:xfrm flipH="0" flipV="1">
            <a:off x="6821773" y="2985720"/>
            <a:ext cx="1312488" cy="0"/>
          </a:xfrm>
          <a:prstGeom prst="line">
            <a:avLst/>
          </a:prstGeom>
          <a:ln w="76199" cap="flat" cmpd="sng" algn="ctr">
            <a:solidFill>
              <a:schemeClr val="accent1">
                <a:shade val="50000"/>
              </a:schemeClr>
            </a:solidFill>
            <a:prstDash val="solid"/>
            <a:miter lim="800000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8230871" name=""/>
          <p:cNvCxnSpPr>
            <a:cxnSpLocks/>
          </p:cNvCxnSpPr>
          <p:nvPr/>
        </p:nvCxnSpPr>
        <p:spPr bwMode="auto">
          <a:xfrm rot="0" flipH="0" flipV="0">
            <a:off x="6821773" y="2965205"/>
            <a:ext cx="1367937" cy="1449264"/>
          </a:xfrm>
          <a:prstGeom prst="line">
            <a:avLst/>
          </a:prstGeom>
          <a:ln w="76199" cap="flat" cmpd="sng" algn="ctr">
            <a:solidFill>
              <a:schemeClr val="accent1">
                <a:shade val="50000"/>
              </a:schemeClr>
            </a:solidFill>
            <a:prstDash val="solid"/>
            <a:miter lim="800000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3014314" name=""/>
          <p:cNvCxnSpPr>
            <a:cxnSpLocks/>
          </p:cNvCxnSpPr>
          <p:nvPr/>
        </p:nvCxnSpPr>
        <p:spPr bwMode="auto">
          <a:xfrm rot="0" flipH="0" flipV="0">
            <a:off x="6877223" y="3076461"/>
            <a:ext cx="1312488" cy="611798"/>
          </a:xfrm>
          <a:prstGeom prst="line">
            <a:avLst/>
          </a:prstGeom>
          <a:ln w="76199" cap="flat" cmpd="sng" algn="ctr">
            <a:solidFill>
              <a:schemeClr val="accent1">
                <a:shade val="50000"/>
              </a:schemeClr>
            </a:solidFill>
            <a:prstDash val="solid"/>
            <a:miter lim="800000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9725877" name=""/>
          <p:cNvSpPr txBox="1"/>
          <p:nvPr/>
        </p:nvSpPr>
        <p:spPr bwMode="auto">
          <a:xfrm flipH="0" flipV="0">
            <a:off x="8286661" y="4359178"/>
            <a:ext cx="3270199" cy="5185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sz="2800"/>
              <a:t>Target System N</a:t>
            </a:r>
            <a:endParaRPr sz="280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53172370" name="Titel 1"/>
          <p:cNvSpPr>
            <a:spLocks noGrp="1"/>
          </p:cNvSpPr>
          <p:nvPr>
            <p:ph type="ctrTitle"/>
          </p:nvPr>
        </p:nvSpPr>
        <p:spPr bwMode="auto">
          <a:xfrm flipH="0" flipV="0">
            <a:off x="581511" y="263550"/>
            <a:ext cx="11028972" cy="673331"/>
          </a:xfrm>
        </p:spPr>
        <p:txBody>
          <a:bodyPr vertOverflow="overflow" horzOverflow="overflow" vert="horz" wrap="square" lIns="91440" tIns="45720" rIns="91440" bIns="45720" numCol="1" spcCol="0" rtlCol="0" fromWordArt="0" anchor="b" anchorCtr="0" forceAA="0" upright="0" compatLnSpc="0">
            <a:normAutofit fontScale="90000" lnSpcReduction="2000"/>
          </a:bodyPr>
          <a:lstStyle/>
          <a:p>
            <a:pPr>
              <a:defRPr/>
            </a:pPr>
            <a:r>
              <a:rPr sz="4000"/>
              <a:t>Stream Processing</a:t>
            </a:r>
            <a:endParaRPr sz="4000"/>
          </a:p>
        </p:txBody>
      </p:sp>
      <p:sp>
        <p:nvSpPr>
          <p:cNvPr id="1326366845" name="Untertitel 2"/>
          <p:cNvSpPr>
            <a:spLocks noGrp="1"/>
          </p:cNvSpPr>
          <p:nvPr>
            <p:ph type="subTitle" idx="1"/>
          </p:nvPr>
        </p:nvSpPr>
        <p:spPr bwMode="auto">
          <a:xfrm flipH="0" flipV="0">
            <a:off x="1090707" y="1431585"/>
            <a:ext cx="10010580" cy="5032919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 marL="349965" lvl="0" indent="-349965" algn="l">
              <a:buFont typeface="Arial"/>
              <a:buChar char="•"/>
              <a:defRPr/>
            </a:pPr>
            <a:r>
              <a:rPr/>
              <a:t>More interesting than data streaming itself is real-time stream processing</a:t>
            </a:r>
            <a:endParaRPr/>
          </a:p>
          <a:p>
            <a:pPr marL="349965" lvl="0" indent="-349965" algn="l">
              <a:buFont typeface="Arial"/>
              <a:buChar char="•"/>
              <a:defRPr/>
            </a:pPr>
            <a:endParaRPr/>
          </a:p>
          <a:p>
            <a:pPr marL="349965" lvl="0" indent="-349965" algn="l">
              <a:buFont typeface="Arial"/>
              <a:buChar char="•"/>
              <a:defRPr/>
            </a:pPr>
            <a:r>
              <a:rPr/>
              <a:t>Idea: Incremental processing of data </a:t>
            </a:r>
            <a:r>
              <a:rPr lang="de-DE" sz="2400" b="0" i="0" u="none" strike="noStrike" cap="none" spc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“</a:t>
            </a:r>
            <a:r>
              <a:rPr/>
              <a:t>in motion“, </a:t>
            </a:r>
            <a:r>
              <a:rPr lang="de-DE" sz="2400" b="0" i="0" u="none" strike="noStrike" cap="none" spc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“</a:t>
            </a:r>
            <a:r>
              <a:rPr/>
              <a:t>when it arrives“</a:t>
            </a:r>
            <a:endParaRPr/>
          </a:p>
          <a:p>
            <a:pPr marL="349965" lvl="0" indent="-349965" algn="l">
              <a:buFont typeface="Arial"/>
              <a:buChar char="•"/>
              <a:defRPr/>
            </a:pPr>
            <a:endParaRPr/>
          </a:p>
          <a:p>
            <a:pPr marL="349965" lvl="0" indent="-349965" algn="l">
              <a:buFont typeface="Arial"/>
              <a:buChar char="•"/>
              <a:defRPr/>
            </a:pPr>
            <a:r>
              <a:rPr/>
              <a:t>In a database: Entire data sets have to be traversed for each operation (e.g. for doing a Join)</a:t>
            </a:r>
            <a:endParaRPr/>
          </a:p>
          <a:p>
            <a:pPr marL="349965" lvl="0" indent="-349965" algn="l">
              <a:buFont typeface="Arial"/>
              <a:buChar char="•"/>
              <a:defRPr/>
            </a:pPr>
            <a:endParaRPr/>
          </a:p>
          <a:p>
            <a:pPr marL="349965" lvl="0" indent="-349965" algn="l">
              <a:buFont typeface="Arial"/>
              <a:buChar char="•"/>
              <a:defRPr/>
            </a:pPr>
            <a:r>
              <a:rPr/>
              <a:t>Stream processing</a:t>
            </a:r>
            <a:r>
              <a:rPr/>
              <a:t>: Only the changes (</a:t>
            </a:r>
            <a:r>
              <a:rPr lang="de-DE" sz="2400" b="0" i="0" u="none" strike="noStrike" cap="none" spc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“</a:t>
            </a:r>
            <a:r>
              <a:rPr/>
              <a:t>deltas“) need to be processed</a:t>
            </a:r>
            <a:endParaRPr/>
          </a:p>
          <a:p>
            <a:pPr marL="349965" lvl="0" indent="-349965" algn="l">
              <a:buFont typeface="Arial"/>
              <a:buChar char="•"/>
              <a:defRPr/>
            </a:pPr>
            <a:endParaRPr/>
          </a:p>
          <a:p>
            <a:pPr marL="349965" lvl="0" indent="-349965" algn="l">
              <a:buFont typeface="Arial"/>
              <a:buChar char="•"/>
              <a:defRPr/>
            </a:pPr>
            <a:r>
              <a:rPr/>
              <a:t>Especially important for large quantities of data</a:t>
            </a:r>
            <a:r>
              <a:rPr/>
              <a:t>, e.g. banking and retail (fraud detection etc.)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06814238" name="Titel 1"/>
          <p:cNvSpPr>
            <a:spLocks noGrp="1"/>
          </p:cNvSpPr>
          <p:nvPr>
            <p:ph type="ctrTitle"/>
          </p:nvPr>
        </p:nvSpPr>
        <p:spPr bwMode="auto">
          <a:xfrm flipH="0" flipV="0">
            <a:off x="581511" y="263550"/>
            <a:ext cx="11028972" cy="673331"/>
          </a:xfrm>
        </p:spPr>
        <p:txBody>
          <a:bodyPr vertOverflow="overflow" horzOverflow="overflow" vert="horz" wrap="square" lIns="91440" tIns="45720" rIns="91440" bIns="45720" numCol="1" spcCol="0" rtlCol="0" fromWordArt="0" anchor="b" anchorCtr="0" forceAA="0" upright="0" compatLnSpc="0">
            <a:normAutofit fontScale="90000" lnSpcReduction="2000"/>
          </a:bodyPr>
          <a:lstStyle/>
          <a:p>
            <a:pPr>
              <a:defRPr/>
            </a:pPr>
            <a:r>
              <a:rPr sz="4000"/>
              <a:t>Consistency</a:t>
            </a:r>
            <a:endParaRPr sz="4000"/>
          </a:p>
        </p:txBody>
      </p:sp>
      <p:sp>
        <p:nvSpPr>
          <p:cNvPr id="418286357" name="Untertitel 2"/>
          <p:cNvSpPr>
            <a:spLocks noGrp="1"/>
          </p:cNvSpPr>
          <p:nvPr>
            <p:ph type="subTitle" idx="1"/>
          </p:nvPr>
        </p:nvSpPr>
        <p:spPr bwMode="auto">
          <a:xfrm flipH="0" flipV="0">
            <a:off x="1090707" y="1431585"/>
            <a:ext cx="10010580" cy="5032919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 marL="349965" lvl="0" indent="-349965" algn="l">
              <a:buFont typeface="Arial"/>
              <a:buChar char="•"/>
              <a:defRPr/>
            </a:pPr>
            <a:r>
              <a:rPr/>
              <a:t>At the beginning of 2023, I discovered the next exciting sub topic in the streaming space</a:t>
            </a:r>
            <a:endParaRPr/>
          </a:p>
          <a:p>
            <a:pPr marL="349965" lvl="0" indent="-349965" algn="l">
              <a:buFont typeface="Arial"/>
              <a:buChar char="•"/>
              <a:defRPr/>
            </a:pPr>
            <a:endParaRPr/>
          </a:p>
          <a:p>
            <a:pPr marL="349965" lvl="0" indent="-349965" algn="l">
              <a:buFont typeface="Arial"/>
              <a:buChar char="•"/>
              <a:defRPr/>
            </a:pPr>
            <a:r>
              <a:rPr/>
              <a:t>Classical stream processing (up to 2020) only provides very basic consistency guarantees (</a:t>
            </a:r>
            <a:r>
              <a:rPr lang="de-DE" sz="2400" b="0" i="0" u="none" strike="noStrike" cap="none" spc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“</a:t>
            </a:r>
            <a:r>
              <a:rPr/>
              <a:t>eventual consistency“)</a:t>
            </a:r>
            <a:endParaRPr/>
          </a:p>
          <a:p>
            <a:pPr marL="349965" lvl="0" indent="-349965" algn="l">
              <a:buFont typeface="Arial"/>
              <a:buChar char="•"/>
              <a:defRPr/>
            </a:pPr>
            <a:endParaRPr/>
          </a:p>
          <a:p>
            <a:pPr marL="349965" lvl="0" indent="-349965" algn="l">
              <a:buFont typeface="Arial"/>
              <a:buChar char="•"/>
              <a:defRPr/>
            </a:pPr>
            <a:r>
              <a:rPr/>
              <a:t>That can easily lead to inconsistent data – and this approach is used a lot in banking and retail (!)</a:t>
            </a:r>
            <a:endParaRPr/>
          </a:p>
          <a:p>
            <a:pPr lvl="0" algn="l">
              <a:defRPr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35052907" name="Titel 1"/>
          <p:cNvSpPr>
            <a:spLocks noGrp="1"/>
          </p:cNvSpPr>
          <p:nvPr>
            <p:ph type="ctrTitle"/>
          </p:nvPr>
        </p:nvSpPr>
        <p:spPr bwMode="auto">
          <a:xfrm flipH="0" flipV="0">
            <a:off x="581511" y="263550"/>
            <a:ext cx="11028972" cy="673331"/>
          </a:xfrm>
        </p:spPr>
        <p:txBody>
          <a:bodyPr vertOverflow="overflow" horzOverflow="overflow" vert="horz" wrap="square" lIns="91440" tIns="45720" rIns="91440" bIns="45720" numCol="1" spcCol="0" rtlCol="0" fromWordArt="0" anchor="b" anchorCtr="0" forceAA="0" upright="0" compatLnSpc="0">
            <a:normAutofit fontScale="90000" lnSpcReduction="2000"/>
          </a:bodyPr>
          <a:lstStyle/>
          <a:p>
            <a:pPr>
              <a:defRPr/>
            </a:pPr>
            <a:r>
              <a:rPr sz="4000"/>
              <a:t>Streaming Databases</a:t>
            </a:r>
            <a:endParaRPr sz="4000"/>
          </a:p>
        </p:txBody>
      </p:sp>
      <p:sp>
        <p:nvSpPr>
          <p:cNvPr id="915611753" name="Untertitel 2"/>
          <p:cNvSpPr>
            <a:spLocks noGrp="1"/>
          </p:cNvSpPr>
          <p:nvPr>
            <p:ph type="subTitle" idx="1"/>
          </p:nvPr>
        </p:nvSpPr>
        <p:spPr bwMode="auto">
          <a:xfrm flipH="0" flipV="0">
            <a:off x="1090707" y="1431585"/>
            <a:ext cx="10010580" cy="5032919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 marL="349965" lvl="0" indent="-349965" algn="l">
              <a:buFont typeface="Arial"/>
              <a:buChar char="•"/>
              <a:defRPr/>
            </a:pPr>
            <a:r>
              <a:rPr lang="de-DE" sz="24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Newer approaches based on Differential Dataflow (McSherry et al. 2013) and DBSP (Budiu et al. 2023) offer full consistency as in a database</a:t>
            </a:r>
            <a:endParaRPr lang="de-DE" sz="2400" b="0" i="0" u="none" strike="noStrike" cap="none" spc="0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 marL="349965" lvl="0" indent="-349965" algn="l">
              <a:buFont typeface="Arial"/>
              <a:buChar char="•"/>
              <a:defRPr/>
            </a:pPr>
            <a:endParaRPr/>
          </a:p>
          <a:p>
            <a:pPr marL="349965" lvl="0" indent="-349965" algn="l">
              <a:buFont typeface="Arial"/>
              <a:buChar char="•"/>
              <a:defRPr/>
            </a:pPr>
            <a:r>
              <a:rPr lang="de-DE" sz="24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=&gt; Streaming Databases</a:t>
            </a:r>
            <a:endParaRPr lang="de-DE" sz="2400" b="0" i="0" u="none" strike="noStrike" cap="none" spc="0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 marL="349965" lvl="0" indent="-349965" algn="l">
              <a:buFont typeface="Arial"/>
              <a:buChar char="•"/>
              <a:defRPr/>
            </a:pPr>
            <a:endParaRPr lang="de-DE"/>
          </a:p>
          <a:p>
            <a:pPr marL="349965" lvl="0" indent="-349965" algn="l">
              <a:buFont typeface="Arial"/>
              <a:buChar char="•"/>
              <a:defRPr/>
            </a:pPr>
            <a:r>
              <a:rPr lang="de-DE" sz="24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O‘Reilly intro book to streaming databases: Dulay/Debusmann (2024)</a:t>
            </a:r>
            <a:endParaRPr lang="de-DE" sz="2400" b="0" i="0" u="none" strike="noStrike" cap="none" spc="0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 lvl="0" algn="l">
              <a:defRPr/>
            </a:pPr>
            <a:endParaRPr lang="de-DE"/>
          </a:p>
        </p:txBody>
      </p:sp>
      <p:pic>
        <p:nvPicPr>
          <p:cNvPr id="274452540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9433413" y="4486235"/>
            <a:ext cx="1590483" cy="197826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39987354" name="Titel 1"/>
          <p:cNvSpPr>
            <a:spLocks noGrp="1"/>
          </p:cNvSpPr>
          <p:nvPr>
            <p:ph type="ctrTitle"/>
          </p:nvPr>
        </p:nvSpPr>
        <p:spPr bwMode="auto">
          <a:xfrm flipH="0" flipV="0">
            <a:off x="581511" y="263550"/>
            <a:ext cx="11028972" cy="673331"/>
          </a:xfrm>
        </p:spPr>
        <p:txBody>
          <a:bodyPr vertOverflow="overflow" horzOverflow="overflow" vert="horz" wrap="square" lIns="91440" tIns="45720" rIns="91440" bIns="45720" numCol="1" spcCol="0" rtlCol="0" fromWordArt="0" anchor="b" anchorCtr="0" forceAA="0" upright="0" compatLnSpc="0">
            <a:normAutofit fontScale="90000" lnSpcReduction="2000"/>
          </a:bodyPr>
          <a:lstStyle/>
          <a:p>
            <a:pPr>
              <a:defRPr/>
            </a:pPr>
            <a:r>
              <a:rPr sz="4000"/>
              <a:t>3 Back to AI?</a:t>
            </a:r>
            <a:endParaRPr sz="4000"/>
          </a:p>
        </p:txBody>
      </p:sp>
      <p:pic>
        <p:nvPicPr>
          <p:cNvPr id="2074876383" name="Grafik 358"/>
          <p:cNvPicPr/>
          <p:nvPr/>
        </p:nvPicPr>
        <p:blipFill>
          <a:blip r:embed="rId3"/>
          <a:stretch/>
        </p:blipFill>
        <p:spPr bwMode="auto">
          <a:xfrm flipH="0" flipV="0">
            <a:off x="4416742" y="1226050"/>
            <a:ext cx="3186814" cy="4836978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02816616" name="Titel 1"/>
          <p:cNvSpPr>
            <a:spLocks noGrp="1"/>
          </p:cNvSpPr>
          <p:nvPr>
            <p:ph type="ctrTitle"/>
          </p:nvPr>
        </p:nvSpPr>
        <p:spPr bwMode="auto">
          <a:xfrm flipH="0" flipV="0">
            <a:off x="581511" y="263550"/>
            <a:ext cx="11028972" cy="673331"/>
          </a:xfrm>
        </p:spPr>
        <p:txBody>
          <a:bodyPr vertOverflow="overflow" horzOverflow="overflow" vert="horz" wrap="square" lIns="91440" tIns="45720" rIns="91440" bIns="45720" numCol="1" spcCol="0" rtlCol="0" fromWordArt="0" anchor="b" anchorCtr="0" forceAA="0" upright="0" compatLnSpc="0">
            <a:normAutofit fontScale="90000" lnSpcReduction="2000"/>
          </a:bodyPr>
          <a:lstStyle/>
          <a:p>
            <a:pPr>
              <a:defRPr/>
            </a:pPr>
            <a:r>
              <a:rPr lang="de-DE" sz="40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Back to AI?</a:t>
            </a:r>
            <a:endParaRPr sz="4000"/>
          </a:p>
        </p:txBody>
      </p:sp>
      <p:sp>
        <p:nvSpPr>
          <p:cNvPr id="71354025" name="Untertitel 2"/>
          <p:cNvSpPr>
            <a:spLocks noGrp="1"/>
          </p:cNvSpPr>
          <p:nvPr>
            <p:ph type="subTitle" idx="1"/>
          </p:nvPr>
        </p:nvSpPr>
        <p:spPr bwMode="auto">
          <a:xfrm flipH="0" flipV="0">
            <a:off x="1090707" y="1431585"/>
            <a:ext cx="10010580" cy="5032919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 marL="349965" lvl="0" indent="-349965" algn="l">
              <a:buFont typeface="Arial"/>
              <a:buChar char="•"/>
              <a:defRPr/>
            </a:pPr>
            <a:r>
              <a:rPr/>
              <a:t>Before being the CTO of an AI startup in the BASF incubator (2022-2023), I discovered the topic of my heart</a:t>
            </a:r>
            <a:endParaRPr/>
          </a:p>
          <a:p>
            <a:pPr marL="349965" lvl="0" indent="-349965" algn="l">
              <a:buFont typeface="Arial"/>
              <a:buChar char="•"/>
              <a:defRPr/>
            </a:pPr>
            <a:endParaRPr/>
          </a:p>
          <a:p>
            <a:pPr marL="349965" lvl="0" indent="-349965" algn="l">
              <a:buFont typeface="Arial"/>
              <a:buChar char="•"/>
              <a:defRPr/>
            </a:pPr>
            <a:r>
              <a:rPr/>
              <a:t>Started end of 2016 as in internal startup at SAP, f</a:t>
            </a:r>
            <a:r>
              <a:rPr/>
              <a:t>ound three seniors and four juniors to implement a prototype, and also create one more patent (</a:t>
            </a:r>
            <a:r>
              <a:rPr lang="de-DE" sz="24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US11533298B2</a:t>
            </a:r>
            <a:r>
              <a:rPr/>
              <a:t>)</a:t>
            </a:r>
            <a:endParaRPr/>
          </a:p>
          <a:p>
            <a:pPr marL="349965" lvl="0" indent="-349965" algn="l">
              <a:buFont typeface="Arial"/>
              <a:buChar char="•"/>
              <a:defRPr/>
            </a:pPr>
            <a:endParaRPr/>
          </a:p>
          <a:p>
            <a:pPr marL="349965" lvl="0" indent="-349965" algn="l">
              <a:buFont typeface="Arial"/>
              <a:buChar char="•"/>
              <a:defRPr/>
            </a:pPr>
            <a:r>
              <a:rPr lang="de-DE" sz="24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I was irritated by the AI hype already in 2016</a:t>
            </a:r>
            <a:r>
              <a:rPr/>
              <a:t>, so what about focusing on Human Intelligence (HI) again?</a:t>
            </a:r>
            <a:endParaRPr/>
          </a:p>
          <a:p>
            <a:pPr marL="349965" lvl="0" indent="-349965" algn="l">
              <a:buFont typeface="Arial"/>
              <a:buChar char="•"/>
              <a:defRPr/>
            </a:pPr>
            <a:endParaRPr/>
          </a:p>
          <a:p>
            <a:pPr marL="349965" lvl="0" indent="-349965" algn="l">
              <a:buFont typeface="Arial"/>
              <a:buChar char="•"/>
              <a:defRPr/>
            </a:pPr>
            <a:r>
              <a:rPr/>
              <a:t>This is how.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21119502" name="Titel 1"/>
          <p:cNvSpPr>
            <a:spLocks noGrp="1"/>
          </p:cNvSpPr>
          <p:nvPr>
            <p:ph type="ctrTitle"/>
          </p:nvPr>
        </p:nvSpPr>
        <p:spPr bwMode="auto">
          <a:xfrm flipH="0" flipV="0">
            <a:off x="915786" y="263551"/>
            <a:ext cx="10360424" cy="673331"/>
          </a:xfrm>
        </p:spPr>
        <p:txBody>
          <a:bodyPr vertOverflow="overflow" horzOverflow="overflow" vert="horz" wrap="square" lIns="91440" tIns="45720" rIns="91440" bIns="45720" numCol="1" spcCol="0" rtlCol="0" fromWordArt="0" anchor="b" anchorCtr="0" forceAA="0" upright="0" compatLnSpc="0">
            <a:normAutofit fontScale="95000" lnSpcReduction="1000"/>
          </a:bodyPr>
          <a:lstStyle/>
          <a:p>
            <a:pPr>
              <a:defRPr/>
            </a:pPr>
            <a:r>
              <a:rPr sz="4800"/>
              <a:t>1 How It All Began</a:t>
            </a:r>
            <a:endParaRPr sz="4800"/>
          </a:p>
        </p:txBody>
      </p:sp>
      <p:pic>
        <p:nvPicPr>
          <p:cNvPr id="630291050" name="Grafik 233"/>
          <p:cNvPicPr/>
          <p:nvPr/>
        </p:nvPicPr>
        <p:blipFill>
          <a:blip r:embed="rId3"/>
          <a:stretch/>
        </p:blipFill>
        <p:spPr bwMode="auto">
          <a:xfrm flipH="0" flipV="0">
            <a:off x="3028217" y="1139516"/>
            <a:ext cx="5454570" cy="4908678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49398053" name="Titel 1"/>
          <p:cNvSpPr>
            <a:spLocks noGrp="1"/>
          </p:cNvSpPr>
          <p:nvPr>
            <p:ph type="ctrTitle"/>
          </p:nvPr>
        </p:nvSpPr>
        <p:spPr bwMode="auto">
          <a:xfrm flipH="0" flipV="0">
            <a:off x="581511" y="263550"/>
            <a:ext cx="11028972" cy="673331"/>
          </a:xfrm>
        </p:spPr>
        <p:txBody>
          <a:bodyPr vertOverflow="overflow" horzOverflow="overflow" vert="horz" wrap="square" lIns="91440" tIns="45720" rIns="91440" bIns="45720" numCol="1" spcCol="0" rtlCol="0" fromWordArt="0" anchor="b" anchorCtr="0" forceAA="0" upright="0" compatLnSpc="0">
            <a:normAutofit fontScale="90000" lnSpcReduction="2000"/>
          </a:bodyPr>
          <a:lstStyle/>
          <a:p>
            <a:pPr>
              <a:defRPr/>
            </a:pPr>
            <a:r>
              <a:rPr sz="4000"/>
              <a:t>Human Intelligence</a:t>
            </a:r>
            <a:r>
              <a:rPr sz="4000"/>
              <a:t> (HI) – Step 1</a:t>
            </a:r>
            <a:endParaRPr sz="4000"/>
          </a:p>
        </p:txBody>
      </p:sp>
      <p:sp>
        <p:nvSpPr>
          <p:cNvPr id="845759808" name="Untertitel 2"/>
          <p:cNvSpPr>
            <a:spLocks noGrp="1"/>
          </p:cNvSpPr>
          <p:nvPr>
            <p:ph type="subTitle" idx="1"/>
          </p:nvPr>
        </p:nvSpPr>
        <p:spPr bwMode="auto">
          <a:xfrm flipH="0" flipV="0">
            <a:off x="1090707" y="1431585"/>
            <a:ext cx="10010580" cy="5032919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 marL="349965" lvl="0" indent="-349965" algn="l">
              <a:buFont typeface="Arial"/>
              <a:buChar char="•"/>
              <a:defRPr/>
            </a:pPr>
            <a:r>
              <a:rPr/>
              <a:t>Submit a search query/question just like in Google/ChatGPT...</a:t>
            </a:r>
            <a:endParaRPr/>
          </a:p>
          <a:p>
            <a:pPr marL="349965" lvl="0" indent="-349965" algn="l">
              <a:buFont typeface="Arial"/>
              <a:buChar char="•"/>
              <a:defRPr/>
            </a:pPr>
            <a:endParaRPr/>
          </a:p>
          <a:p>
            <a:pPr marL="349965" lvl="0" indent="-349965" algn="l">
              <a:buFont typeface="Arial"/>
              <a:buChar char="•"/>
              <a:defRPr/>
            </a:pPr>
            <a:endParaRPr/>
          </a:p>
          <a:p>
            <a:pPr lvl="0" algn="l">
              <a:defRPr/>
            </a:pPr>
            <a:endParaRPr/>
          </a:p>
        </p:txBody>
      </p:sp>
      <p:pic>
        <p:nvPicPr>
          <p:cNvPr id="1113956836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925851" y="2095916"/>
            <a:ext cx="10455539" cy="426018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45929637" name="Titel 1"/>
          <p:cNvSpPr>
            <a:spLocks noGrp="1"/>
          </p:cNvSpPr>
          <p:nvPr>
            <p:ph type="ctrTitle"/>
          </p:nvPr>
        </p:nvSpPr>
        <p:spPr bwMode="auto">
          <a:xfrm flipH="0" flipV="0">
            <a:off x="581511" y="263550"/>
            <a:ext cx="11028972" cy="673331"/>
          </a:xfrm>
        </p:spPr>
        <p:txBody>
          <a:bodyPr vertOverflow="overflow" horzOverflow="overflow" vert="horz" wrap="square" lIns="91440" tIns="45720" rIns="91440" bIns="45720" numCol="1" spcCol="0" rtlCol="0" fromWordArt="0" anchor="b" anchorCtr="0" forceAA="0" upright="0" compatLnSpc="0">
            <a:normAutofit fontScale="90000" lnSpcReduction="2000"/>
          </a:bodyPr>
          <a:lstStyle/>
          <a:p>
            <a:pPr>
              <a:defRPr/>
            </a:pPr>
            <a:r>
              <a:rPr sz="4000"/>
              <a:t>Human Intelligence</a:t>
            </a:r>
            <a:r>
              <a:rPr sz="4000"/>
              <a:t> (HI) – Step 2</a:t>
            </a:r>
            <a:endParaRPr sz="4000"/>
          </a:p>
        </p:txBody>
      </p:sp>
      <p:sp>
        <p:nvSpPr>
          <p:cNvPr id="1107014041" name="Untertitel 2"/>
          <p:cNvSpPr>
            <a:spLocks noGrp="1"/>
          </p:cNvSpPr>
          <p:nvPr>
            <p:ph type="subTitle" idx="1"/>
          </p:nvPr>
        </p:nvSpPr>
        <p:spPr bwMode="auto">
          <a:xfrm flipH="0" flipV="0">
            <a:off x="1090707" y="1431585"/>
            <a:ext cx="10010580" cy="5032919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 marL="349965" lvl="0" indent="-349965" algn="l">
              <a:buFont typeface="Arial"/>
              <a:buChar char="•"/>
              <a:defRPr/>
            </a:pPr>
            <a:r>
              <a:rPr/>
              <a:t>We have a profile database of users where they note their skills...</a:t>
            </a:r>
            <a:endParaRPr/>
          </a:p>
          <a:p>
            <a:pPr lvl="0" algn="l">
              <a:defRPr/>
            </a:pPr>
            <a:endParaRPr/>
          </a:p>
        </p:txBody>
      </p:sp>
      <p:pic>
        <p:nvPicPr>
          <p:cNvPr id="1454299012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3425336" y="2033220"/>
            <a:ext cx="4891231" cy="432288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70600064" name="Titel 1"/>
          <p:cNvSpPr>
            <a:spLocks noGrp="1"/>
          </p:cNvSpPr>
          <p:nvPr>
            <p:ph type="ctrTitle"/>
          </p:nvPr>
        </p:nvSpPr>
        <p:spPr bwMode="auto">
          <a:xfrm flipH="0" flipV="0">
            <a:off x="581511" y="263550"/>
            <a:ext cx="11028972" cy="673331"/>
          </a:xfrm>
        </p:spPr>
        <p:txBody>
          <a:bodyPr vertOverflow="overflow" horzOverflow="overflow" vert="horz" wrap="square" lIns="91440" tIns="45720" rIns="91440" bIns="45720" numCol="1" spcCol="0" rtlCol="0" fromWordArt="0" anchor="b" anchorCtr="0" forceAA="0" upright="0" compatLnSpc="0">
            <a:normAutofit fontScale="90000" lnSpcReduction="2000"/>
          </a:bodyPr>
          <a:lstStyle/>
          <a:p>
            <a:pPr>
              <a:defRPr/>
            </a:pPr>
            <a:r>
              <a:rPr sz="4000"/>
              <a:t>Human Intelligence</a:t>
            </a:r>
            <a:r>
              <a:rPr sz="4000"/>
              <a:t> (HI) – Step 3</a:t>
            </a:r>
            <a:endParaRPr sz="4000"/>
          </a:p>
        </p:txBody>
      </p:sp>
      <p:sp>
        <p:nvSpPr>
          <p:cNvPr id="689064135" name="Untertitel 2"/>
          <p:cNvSpPr>
            <a:spLocks noGrp="1"/>
          </p:cNvSpPr>
          <p:nvPr>
            <p:ph type="subTitle" idx="1"/>
          </p:nvPr>
        </p:nvSpPr>
        <p:spPr bwMode="auto">
          <a:xfrm flipH="0" flipV="0">
            <a:off x="1090707" y="1431585"/>
            <a:ext cx="10010580" cy="5032919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 marL="349965" lvl="0" indent="-349965" algn="l">
              <a:buFont typeface="Arial"/>
              <a:buChar char="•"/>
              <a:defRPr/>
            </a:pPr>
            <a:r>
              <a:rPr/>
              <a:t>We do a </a:t>
            </a:r>
            <a:r>
              <a:rPr/>
              <a:t>matching based on word embeddings (Mikolov et al. 2013) of the query and the profile database</a:t>
            </a:r>
            <a:endParaRPr/>
          </a:p>
          <a:p>
            <a:pPr marL="349965" lvl="0" indent="-349965" algn="l">
              <a:buFont typeface="Arial"/>
              <a:buChar char="•"/>
              <a:defRPr/>
            </a:pPr>
            <a:endParaRPr/>
          </a:p>
          <a:p>
            <a:pPr marL="349965" lvl="0" indent="-349965" algn="l">
              <a:buFont typeface="Arial"/>
              <a:buChar char="•"/>
              <a:defRPr/>
            </a:pPr>
            <a:r>
              <a:rPr/>
              <a:t>Pure Python coding, no fancy vector databases available at that time</a:t>
            </a:r>
            <a:endParaRPr/>
          </a:p>
          <a:p>
            <a:pPr marL="349965" lvl="0" indent="-349965" algn="l">
              <a:buFont typeface="Arial"/>
              <a:buChar char="•"/>
              <a:defRPr/>
            </a:pPr>
            <a:endParaRPr/>
          </a:p>
          <a:p>
            <a:pPr marL="349965" lvl="0" indent="-349965" algn="l">
              <a:buFont typeface="Arial"/>
              <a:buChar char="•"/>
              <a:defRPr/>
            </a:pPr>
            <a:r>
              <a:rPr/>
              <a:t>Result: The best possible dialogue partner for the user who submitted the query to answer the query/question</a:t>
            </a:r>
            <a:r>
              <a:rPr/>
              <a:t>...</a:t>
            </a:r>
            <a:endParaRPr/>
          </a:p>
          <a:p>
            <a:pPr lvl="0" algn="l">
              <a:defRPr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03114633" name="Titel 1"/>
          <p:cNvSpPr>
            <a:spLocks noGrp="1"/>
          </p:cNvSpPr>
          <p:nvPr>
            <p:ph type="ctrTitle"/>
          </p:nvPr>
        </p:nvSpPr>
        <p:spPr bwMode="auto">
          <a:xfrm flipH="0" flipV="0">
            <a:off x="581511" y="263550"/>
            <a:ext cx="11028972" cy="673331"/>
          </a:xfrm>
        </p:spPr>
        <p:txBody>
          <a:bodyPr vertOverflow="overflow" horzOverflow="overflow" vert="horz" wrap="square" lIns="91440" tIns="45720" rIns="91440" bIns="45720" numCol="1" spcCol="0" rtlCol="0" fromWordArt="0" anchor="b" anchorCtr="0" forceAA="0" upright="0" compatLnSpc="0">
            <a:normAutofit fontScale="90000" lnSpcReduction="2000"/>
          </a:bodyPr>
          <a:lstStyle/>
          <a:p>
            <a:pPr>
              <a:defRPr/>
            </a:pPr>
            <a:r>
              <a:rPr sz="4000"/>
              <a:t>Human Intelligence</a:t>
            </a:r>
            <a:r>
              <a:rPr sz="4000"/>
              <a:t> (HI) – Step 4</a:t>
            </a:r>
            <a:endParaRPr sz="4000"/>
          </a:p>
        </p:txBody>
      </p:sp>
      <p:sp>
        <p:nvSpPr>
          <p:cNvPr id="1631541050" name="Untertitel 2"/>
          <p:cNvSpPr>
            <a:spLocks noGrp="1"/>
          </p:cNvSpPr>
          <p:nvPr>
            <p:ph type="subTitle" idx="1"/>
          </p:nvPr>
        </p:nvSpPr>
        <p:spPr bwMode="auto">
          <a:xfrm flipH="0" flipV="0">
            <a:off x="1090707" y="1431585"/>
            <a:ext cx="10010580" cy="5032919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 marL="349965" lvl="0" indent="-349965" algn="l">
              <a:buFont typeface="Arial"/>
              <a:buChar char="•"/>
              <a:defRPr/>
            </a:pPr>
            <a:r>
              <a:rPr/>
              <a:t>Now we throw the user who submitted the query and the best match for the query into a chat, in real-time</a:t>
            </a:r>
            <a:r>
              <a:rPr/>
              <a:t>...</a:t>
            </a:r>
            <a:endParaRPr/>
          </a:p>
          <a:p>
            <a:pPr lvl="0" algn="l">
              <a:defRPr/>
            </a:pPr>
            <a:endParaRPr/>
          </a:p>
        </p:txBody>
      </p:sp>
      <p:pic>
        <p:nvPicPr>
          <p:cNvPr id="1322759622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3681778" y="2248730"/>
            <a:ext cx="5180078" cy="43439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3271032" name="Titel 1"/>
          <p:cNvSpPr>
            <a:spLocks noGrp="1"/>
          </p:cNvSpPr>
          <p:nvPr>
            <p:ph type="ctrTitle"/>
          </p:nvPr>
        </p:nvSpPr>
        <p:spPr bwMode="auto">
          <a:xfrm flipH="0" flipV="0">
            <a:off x="581511" y="263550"/>
            <a:ext cx="11028972" cy="673331"/>
          </a:xfrm>
        </p:spPr>
        <p:txBody>
          <a:bodyPr vertOverflow="overflow" horzOverflow="overflow" vert="horz" wrap="square" lIns="91440" tIns="45720" rIns="91440" bIns="45720" numCol="1" spcCol="0" rtlCol="0" fromWordArt="0" anchor="b" anchorCtr="0" forceAA="0" upright="0" compatLnSpc="0">
            <a:normAutofit fontScale="90000" lnSpcReduction="2000"/>
          </a:bodyPr>
          <a:lstStyle/>
          <a:p>
            <a:pPr>
              <a:defRPr/>
            </a:pPr>
            <a:r>
              <a:rPr sz="4000"/>
              <a:t>Human Intelligence</a:t>
            </a:r>
            <a:r>
              <a:rPr sz="4000"/>
              <a:t> (HI) – Step 5</a:t>
            </a:r>
            <a:endParaRPr sz="4000"/>
          </a:p>
        </p:txBody>
      </p:sp>
      <p:sp>
        <p:nvSpPr>
          <p:cNvPr id="1697026444" name="Untertitel 2"/>
          <p:cNvSpPr>
            <a:spLocks noGrp="1"/>
          </p:cNvSpPr>
          <p:nvPr>
            <p:ph type="subTitle" idx="1"/>
          </p:nvPr>
        </p:nvSpPr>
        <p:spPr bwMode="auto">
          <a:xfrm flipH="0" flipV="0">
            <a:off x="1090707" y="1431585"/>
            <a:ext cx="10010580" cy="5032919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 marL="349965" lvl="0" indent="-349965" algn="l">
              <a:buFont typeface="Arial"/>
              <a:buChar char="•"/>
              <a:defRPr/>
            </a:pPr>
            <a:r>
              <a:rPr/>
              <a:t>After the chat, we ask for a rating and persist it with the chat</a:t>
            </a:r>
            <a:r>
              <a:rPr/>
              <a:t>...</a:t>
            </a:r>
            <a:endParaRPr/>
          </a:p>
          <a:p>
            <a:pPr lvl="0" algn="l">
              <a:defRPr/>
            </a:pPr>
            <a:endParaRPr/>
          </a:p>
        </p:txBody>
      </p:sp>
      <p:pic>
        <p:nvPicPr>
          <p:cNvPr id="513363341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2266745" y="2033631"/>
            <a:ext cx="7658508" cy="27907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86102658" name="Titel 1"/>
          <p:cNvSpPr>
            <a:spLocks noGrp="1"/>
          </p:cNvSpPr>
          <p:nvPr>
            <p:ph type="ctrTitle"/>
          </p:nvPr>
        </p:nvSpPr>
        <p:spPr bwMode="auto">
          <a:xfrm flipH="0" flipV="0">
            <a:off x="581511" y="263550"/>
            <a:ext cx="11028972" cy="673331"/>
          </a:xfrm>
        </p:spPr>
        <p:txBody>
          <a:bodyPr vertOverflow="overflow" horzOverflow="overflow" vert="horz" wrap="square" lIns="91440" tIns="45720" rIns="91440" bIns="45720" numCol="1" spcCol="0" rtlCol="0" fromWordArt="0" anchor="b" anchorCtr="0" forceAA="0" upright="0" compatLnSpc="0">
            <a:normAutofit fontScale="90000" lnSpcReduction="2000"/>
          </a:bodyPr>
          <a:lstStyle/>
          <a:p>
            <a:pPr>
              <a:defRPr/>
            </a:pPr>
            <a:r>
              <a:rPr sz="4000"/>
              <a:t>So What Is HI?</a:t>
            </a:r>
            <a:endParaRPr sz="4000"/>
          </a:p>
        </p:txBody>
      </p:sp>
      <p:sp>
        <p:nvSpPr>
          <p:cNvPr id="458085813" name="Untertitel 2"/>
          <p:cNvSpPr>
            <a:spLocks noGrp="1"/>
          </p:cNvSpPr>
          <p:nvPr>
            <p:ph type="subTitle" idx="1"/>
          </p:nvPr>
        </p:nvSpPr>
        <p:spPr bwMode="auto">
          <a:xfrm flipH="0" flipV="0">
            <a:off x="1090707" y="1431585"/>
            <a:ext cx="10010580" cy="5032919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 marL="349965" lvl="0" indent="-349965" algn="l">
              <a:buFont typeface="Arial"/>
              <a:buChar char="•"/>
              <a:defRPr/>
            </a:pPr>
            <a:r>
              <a:rPr/>
              <a:t>Kind of an </a:t>
            </a:r>
            <a:r>
              <a:rPr lang="de-DE" sz="2400" b="0" i="0" u="none" strike="noStrike" cap="none" spc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“</a:t>
            </a:r>
            <a:r>
              <a:rPr/>
              <a:t>online StackOverflow/Reddit/Quora“ – in (near-)real-time</a:t>
            </a:r>
            <a:endParaRPr/>
          </a:p>
          <a:p>
            <a:pPr marL="349965" lvl="0" indent="-349965" algn="l">
              <a:buFont typeface="Arial"/>
              <a:buChar char="•"/>
              <a:defRPr/>
            </a:pPr>
            <a:endParaRPr/>
          </a:p>
          <a:p>
            <a:pPr marL="349965" lvl="0" indent="-349965" algn="l">
              <a:buFont typeface="Arial"/>
              <a:buChar char="•"/>
              <a:defRPr/>
            </a:pPr>
            <a:r>
              <a:rPr/>
              <a:t>Can be extended in all kinds of ways:</a:t>
            </a:r>
            <a:endParaRPr/>
          </a:p>
          <a:p>
            <a:pPr marL="750015" lvl="1" indent="-349965" algn="l">
              <a:buFont typeface="Arial"/>
              <a:buChar char="•"/>
              <a:defRPr/>
            </a:pPr>
            <a:r>
              <a:rPr lang="de-DE" sz="2000" b="0" i="0" u="none" strike="noStrike" cap="none" spc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“</a:t>
            </a:r>
            <a:r>
              <a:rPr/>
              <a:t>Human App Store“ where lawyers, doctors etc. can receive money for their help</a:t>
            </a:r>
            <a:endParaRPr/>
          </a:p>
          <a:p>
            <a:pPr marL="750015" lvl="1" indent="-349965" algn="l">
              <a:buFont typeface="Arial"/>
              <a:buChar char="•"/>
              <a:defRPr/>
            </a:pPr>
            <a:r>
              <a:rPr/>
              <a:t>Hybrid search engine:</a:t>
            </a:r>
            <a:endParaRPr/>
          </a:p>
          <a:p>
            <a:pPr marL="1150065" lvl="2" indent="-349965" algn="l">
              <a:buFont typeface="Arial"/>
              <a:buChar char="•"/>
              <a:defRPr/>
            </a:pPr>
            <a:r>
              <a:rPr/>
              <a:t>Human dialogue partners (</a:t>
            </a:r>
            <a:r>
              <a:rPr/>
              <a:t>HI)</a:t>
            </a:r>
            <a:endParaRPr/>
          </a:p>
          <a:p>
            <a:pPr marL="1150065" lvl="2" indent="-349965" algn="l">
              <a:buFont typeface="Arial"/>
              <a:buChar char="•"/>
              <a:defRPr/>
            </a:pPr>
            <a:r>
              <a:rPr/>
              <a:t>LLM-based dialogue partners (AI)</a:t>
            </a:r>
            <a:endParaRPr/>
          </a:p>
          <a:p>
            <a:pPr marL="1150065" lvl="2" indent="-349965" algn="l">
              <a:buFont typeface="Arial"/>
              <a:buChar char="•"/>
              <a:defRPr/>
            </a:pPr>
            <a:r>
              <a:rPr/>
              <a:t>What would people chose for what kind of query?</a:t>
            </a:r>
            <a:endParaRPr/>
          </a:p>
          <a:p>
            <a:pPr marL="750015" lvl="1" indent="-349965" algn="l">
              <a:buFont typeface="Arial"/>
              <a:buChar char="•"/>
              <a:defRPr/>
            </a:pPr>
            <a:r>
              <a:rPr/>
              <a:t>Feeds with the most interesting (ongoing) conversations</a:t>
            </a:r>
            <a:endParaRPr/>
          </a:p>
          <a:p>
            <a:pPr marL="750015" lvl="1" indent="-349965" algn="l">
              <a:buFont typeface="Arial"/>
              <a:buChar char="•"/>
              <a:defRPr/>
            </a:pPr>
            <a:r>
              <a:rPr/>
              <a:t>Could naturally be extended into a fully-fledged social network like Facebook, LinkedIn...</a:t>
            </a:r>
            <a:endParaRPr/>
          </a:p>
          <a:p>
            <a:pPr marL="750015" lvl="1" indent="-349965" algn="l">
              <a:buFont typeface="Arial"/>
              <a:buChar char="•"/>
              <a:defRPr/>
            </a:pPr>
            <a:r>
              <a:rPr/>
              <a:t>...and, in theory, become bigger than all of them (megalomaniac alert!)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29851382" name="Titel 1"/>
          <p:cNvSpPr>
            <a:spLocks noGrp="1"/>
          </p:cNvSpPr>
          <p:nvPr>
            <p:ph type="ctrTitle"/>
          </p:nvPr>
        </p:nvSpPr>
        <p:spPr bwMode="auto">
          <a:xfrm flipH="0" flipV="0">
            <a:off x="581511" y="263550"/>
            <a:ext cx="11028972" cy="673331"/>
          </a:xfrm>
        </p:spPr>
        <p:txBody>
          <a:bodyPr vertOverflow="overflow" horzOverflow="overflow" vert="horz" wrap="square" lIns="91440" tIns="45720" rIns="91440" bIns="45720" numCol="1" spcCol="0" rtlCol="0" fromWordArt="0" anchor="b" anchorCtr="0" forceAA="0" upright="0" compatLnSpc="0">
            <a:normAutofit fontScale="90000" lnSpcReduction="2000"/>
          </a:bodyPr>
          <a:lstStyle/>
          <a:p>
            <a:pPr>
              <a:defRPr/>
            </a:pPr>
            <a:r>
              <a:rPr sz="4000"/>
              <a:t>Has No One Done This Before?</a:t>
            </a:r>
            <a:endParaRPr sz="4000"/>
          </a:p>
        </p:txBody>
      </p:sp>
      <p:sp>
        <p:nvSpPr>
          <p:cNvPr id="1740728961" name="Untertitel 2"/>
          <p:cNvSpPr>
            <a:spLocks noGrp="1"/>
          </p:cNvSpPr>
          <p:nvPr>
            <p:ph type="subTitle" idx="1"/>
          </p:nvPr>
        </p:nvSpPr>
        <p:spPr bwMode="auto">
          <a:xfrm flipH="0" flipV="0">
            <a:off x="1090707" y="1431585"/>
            <a:ext cx="10010580" cy="5032919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 marL="349965" lvl="0" indent="-349965" algn="l">
              <a:buFont typeface="Arial"/>
              <a:buChar char="•"/>
              <a:defRPr/>
            </a:pPr>
            <a:r>
              <a:rPr/>
              <a:t>During our research, we found a similar </a:t>
            </a:r>
            <a:r>
              <a:rPr lang="de-DE" sz="2400" b="0" i="0" u="none" strike="noStrike" cap="none" spc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“</a:t>
            </a:r>
            <a:r>
              <a:rPr/>
              <a:t>human search engine“ that had already been built: Aardvark</a:t>
            </a:r>
            <a:r>
              <a:rPr/>
              <a:t> (Horowitz/Kamvar 2010)</a:t>
            </a:r>
            <a:endParaRPr/>
          </a:p>
          <a:p>
            <a:pPr marL="349965" lvl="0" indent="-349965" algn="l">
              <a:buFont typeface="Arial"/>
              <a:buChar char="•"/>
              <a:defRPr/>
            </a:pPr>
            <a:endParaRPr/>
          </a:p>
          <a:p>
            <a:pPr marL="349965" lvl="0" indent="-349965" algn="l">
              <a:buFont typeface="Arial"/>
              <a:buChar char="•"/>
              <a:defRPr/>
            </a:pPr>
            <a:r>
              <a:rPr/>
              <a:t>Aardvark was acquired by Google in 2010... and shut down in 2011.</a:t>
            </a:r>
            <a:endParaRPr/>
          </a:p>
          <a:p>
            <a:pPr marL="349965" lvl="0" indent="-349965" algn="l">
              <a:buFont typeface="Arial"/>
              <a:buChar char="•"/>
              <a:defRPr/>
            </a:pPr>
            <a:endParaRPr/>
          </a:p>
          <a:p>
            <a:pPr marL="349965" lvl="0" indent="-349965" algn="l">
              <a:buFont typeface="Arial"/>
              <a:buChar char="•"/>
              <a:defRPr/>
            </a:pPr>
            <a:r>
              <a:rPr/>
              <a:t>NB: At that time, smartphones were still new, there was no WhatsApp, and unlike now, not everybody was (virtually) always online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36001262" name="Titel 1"/>
          <p:cNvSpPr>
            <a:spLocks noGrp="1"/>
          </p:cNvSpPr>
          <p:nvPr>
            <p:ph type="ctrTitle"/>
          </p:nvPr>
        </p:nvSpPr>
        <p:spPr bwMode="auto">
          <a:xfrm flipH="0" flipV="0">
            <a:off x="581511" y="263550"/>
            <a:ext cx="11028972" cy="673331"/>
          </a:xfrm>
        </p:spPr>
        <p:txBody>
          <a:bodyPr vertOverflow="overflow" horzOverflow="overflow" vert="horz" wrap="square" lIns="91440" tIns="45720" rIns="91440" bIns="45720" numCol="1" spcCol="0" rtlCol="0" fromWordArt="0" anchor="b" anchorCtr="0" forceAA="0" upright="0" compatLnSpc="0">
            <a:normAutofit fontScale="90000" lnSpcReduction="2000"/>
          </a:bodyPr>
          <a:lstStyle/>
          <a:p>
            <a:pPr>
              <a:defRPr/>
            </a:pPr>
            <a:r>
              <a:rPr sz="4000"/>
              <a:t>What Happened to HI</a:t>
            </a:r>
            <a:endParaRPr sz="4000"/>
          </a:p>
        </p:txBody>
      </p:sp>
      <p:sp>
        <p:nvSpPr>
          <p:cNvPr id="425308208" name="Untertitel 2"/>
          <p:cNvSpPr>
            <a:spLocks noGrp="1"/>
          </p:cNvSpPr>
          <p:nvPr>
            <p:ph type="subTitle" idx="1"/>
          </p:nvPr>
        </p:nvSpPr>
        <p:spPr bwMode="auto">
          <a:xfrm flipH="0" flipV="0">
            <a:off x="1090707" y="1431585"/>
            <a:ext cx="10010580" cy="5032919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 marL="349965" lvl="0" indent="-349965" algn="l">
              <a:buFont typeface="Arial"/>
              <a:buChar char="•"/>
              <a:defRPr/>
            </a:pPr>
            <a:r>
              <a:rPr/>
              <a:t>HI was too far away from SAP‘s core business and we didn‘t get any real funding</a:t>
            </a:r>
            <a:endParaRPr/>
          </a:p>
          <a:p>
            <a:pPr marL="349965" lvl="0" indent="-349965" algn="l">
              <a:buFont typeface="Arial"/>
              <a:buChar char="•"/>
              <a:defRPr/>
            </a:pPr>
            <a:endParaRPr/>
          </a:p>
          <a:p>
            <a:pPr marL="349965" lvl="0" indent="-349965" algn="l">
              <a:buFont typeface="Arial"/>
              <a:buChar char="•"/>
              <a:defRPr/>
            </a:pPr>
            <a:r>
              <a:rPr/>
              <a:t>I wasn‘t daring enough to continue on my own</a:t>
            </a:r>
            <a:endParaRPr/>
          </a:p>
          <a:p>
            <a:pPr marL="349965" lvl="0" indent="-349965" algn="l">
              <a:buFont typeface="Arial"/>
              <a:buChar char="•"/>
              <a:defRPr/>
            </a:pPr>
            <a:endParaRPr/>
          </a:p>
          <a:p>
            <a:pPr marL="349965" lvl="0" indent="-349965" algn="l">
              <a:buFont typeface="Arial"/>
              <a:buChar char="•"/>
              <a:defRPr/>
            </a:pPr>
            <a:r>
              <a:rPr/>
              <a:t>HI fell asleep</a:t>
            </a:r>
            <a:r>
              <a:rPr/>
              <a:t> in 2018</a:t>
            </a:r>
            <a:endParaRPr/>
          </a:p>
          <a:p>
            <a:pPr marL="349965" lvl="0" indent="-349965" algn="l">
              <a:buFont typeface="Arial"/>
              <a:buChar char="•"/>
              <a:defRPr/>
            </a:pPr>
            <a:endParaRPr/>
          </a:p>
          <a:p>
            <a:pPr marL="349965" lvl="0" indent="-349965" algn="l">
              <a:buFont typeface="Arial"/>
              <a:buChar char="•"/>
              <a:defRPr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25275340" name="Titel 1"/>
          <p:cNvSpPr>
            <a:spLocks noGrp="1"/>
          </p:cNvSpPr>
          <p:nvPr>
            <p:ph type="ctrTitle"/>
          </p:nvPr>
        </p:nvSpPr>
        <p:spPr bwMode="auto">
          <a:xfrm flipH="0" flipV="0">
            <a:off x="581511" y="263550"/>
            <a:ext cx="11028972" cy="673331"/>
          </a:xfrm>
        </p:spPr>
        <p:txBody>
          <a:bodyPr vertOverflow="overflow" horzOverflow="overflow" vert="horz" wrap="square" lIns="91440" tIns="45720" rIns="91440" bIns="45720" numCol="1" spcCol="0" rtlCol="0" fromWordArt="0" anchor="b" anchorCtr="0" forceAA="0" upright="0" compatLnSpc="0">
            <a:normAutofit fontScale="90000" lnSpcReduction="2000"/>
          </a:bodyPr>
          <a:lstStyle/>
          <a:p>
            <a:pPr>
              <a:defRPr/>
            </a:pPr>
            <a:r>
              <a:rPr sz="4000"/>
              <a:t>Please Build HI Now</a:t>
            </a:r>
            <a:r>
              <a:rPr sz="4000"/>
              <a:t>!</a:t>
            </a:r>
            <a:endParaRPr sz="4000"/>
          </a:p>
        </p:txBody>
      </p:sp>
      <p:sp>
        <p:nvSpPr>
          <p:cNvPr id="276659528" name="Untertitel 2"/>
          <p:cNvSpPr>
            <a:spLocks noGrp="1"/>
          </p:cNvSpPr>
          <p:nvPr>
            <p:ph type="subTitle" idx="1"/>
          </p:nvPr>
        </p:nvSpPr>
        <p:spPr bwMode="auto">
          <a:xfrm flipH="0" flipV="0">
            <a:off x="1090707" y="1431585"/>
            <a:ext cx="10010580" cy="5032919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 marL="349965" lvl="0" indent="-349965" algn="l">
              <a:buFont typeface="Arial"/>
              <a:buChar char="•"/>
              <a:defRPr/>
            </a:pPr>
            <a:r>
              <a:rPr/>
              <a:t>Please build something like HI now</a:t>
            </a:r>
            <a:endParaRPr/>
          </a:p>
          <a:p>
            <a:pPr marL="349965" lvl="0" indent="-349965" algn="l">
              <a:buFont typeface="Arial"/>
              <a:buChar char="•"/>
              <a:defRPr/>
            </a:pPr>
            <a:endParaRPr/>
          </a:p>
          <a:p>
            <a:pPr marL="349965" lvl="0" indent="-349965" algn="l">
              <a:buFont typeface="Arial"/>
              <a:buChar char="•"/>
              <a:defRPr/>
            </a:pPr>
            <a:r>
              <a:rPr/>
              <a:t>In 2025, everybody is always online</a:t>
            </a:r>
            <a:endParaRPr/>
          </a:p>
          <a:p>
            <a:pPr marL="349965" lvl="0" indent="-349965" algn="l">
              <a:buFont typeface="Arial"/>
              <a:buChar char="•"/>
              <a:defRPr/>
            </a:pPr>
            <a:endParaRPr/>
          </a:p>
          <a:p>
            <a:pPr marL="349965" lvl="0" indent="-349965" algn="l">
              <a:buFont typeface="Arial"/>
              <a:buChar char="•"/>
              <a:defRPr/>
            </a:pPr>
            <a:r>
              <a:rPr/>
              <a:t>People would use the internet to help each other, not just to boast on Facebook or Instagram, or get dumber by watching TikTok videos</a:t>
            </a:r>
            <a:endParaRPr/>
          </a:p>
          <a:p>
            <a:pPr marL="349965" lvl="0" indent="-349965" algn="l">
              <a:buFont typeface="Arial"/>
              <a:buChar char="•"/>
              <a:defRPr/>
            </a:pPr>
            <a:endParaRPr/>
          </a:p>
          <a:p>
            <a:pPr marL="349965" lvl="0" indent="-349965" algn="l">
              <a:buFont typeface="Arial"/>
              <a:buChar char="•"/>
              <a:defRPr/>
            </a:pPr>
            <a:r>
              <a:rPr/>
              <a:t>People would be encouraged to learn to be able to answer more questions </a:t>
            </a:r>
            <a:endParaRPr/>
          </a:p>
          <a:p>
            <a:pPr marL="349965" lvl="0" indent="-349965" algn="l">
              <a:buFont typeface="Arial"/>
              <a:buChar char="•"/>
              <a:defRPr/>
            </a:pPr>
            <a:endParaRPr/>
          </a:p>
          <a:p>
            <a:pPr marL="349965" lvl="0" indent="-349965" algn="l">
              <a:buFont typeface="Arial"/>
              <a:buChar char="•"/>
              <a:defRPr/>
            </a:pPr>
            <a:r>
              <a:rPr/>
              <a:t>...and we would use Human Intelligence again, and AI only for bringing humans together.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19259329" name="Titel 1"/>
          <p:cNvSpPr>
            <a:spLocks noGrp="1"/>
          </p:cNvSpPr>
          <p:nvPr>
            <p:ph type="ctrTitle"/>
          </p:nvPr>
        </p:nvSpPr>
        <p:spPr bwMode="auto">
          <a:xfrm flipH="0" flipV="0">
            <a:off x="915786" y="263551"/>
            <a:ext cx="10360425" cy="673332"/>
          </a:xfrm>
        </p:spPr>
        <p:txBody>
          <a:bodyPr vertOverflow="overflow" horzOverflow="overflow" vert="horz" wrap="square" lIns="91440" tIns="45720" rIns="91440" bIns="45720" numCol="1" spcCol="0" rtlCol="0" fromWordArt="0" anchor="b" anchorCtr="0" forceAA="0" upright="0" compatLnSpc="0">
            <a:normAutofit fontScale="95000" lnSpcReduction="1000"/>
          </a:bodyPr>
          <a:lstStyle/>
          <a:p>
            <a:pPr>
              <a:defRPr/>
            </a:pPr>
            <a:r>
              <a:rPr sz="4800"/>
              <a:t>1 How It All Began</a:t>
            </a:r>
            <a:endParaRPr sz="4800"/>
          </a:p>
        </p:txBody>
      </p:sp>
      <p:sp>
        <p:nvSpPr>
          <p:cNvPr id="1980075439" name="Untertitel 2"/>
          <p:cNvSpPr>
            <a:spLocks noGrp="1"/>
          </p:cNvSpPr>
          <p:nvPr>
            <p:ph type="subTitle" idx="1"/>
          </p:nvPr>
        </p:nvSpPr>
        <p:spPr bwMode="auto">
          <a:xfrm flipH="0" flipV="0">
            <a:off x="1090708" y="1431585"/>
            <a:ext cx="10010580" cy="5032920"/>
          </a:xfrm>
        </p:spPr>
        <p:txBody>
          <a:bodyPr/>
          <a:lstStyle/>
          <a:p>
            <a:pPr marL="349965" indent="-349965" algn="l">
              <a:buFont typeface="Arial"/>
              <a:buChar char="•"/>
              <a:defRPr/>
            </a:pPr>
            <a:r>
              <a:rPr/>
              <a:t>Studies of Computational Linguistics in Saarbrücken (1995-2001)</a:t>
            </a:r>
            <a:endParaRPr/>
          </a:p>
          <a:p>
            <a:pPr marL="349965" indent="-349965" algn="l">
              <a:buFont typeface="Arial"/>
              <a:buChar char="•"/>
              <a:defRPr/>
            </a:pPr>
            <a:endParaRPr/>
          </a:p>
          <a:p>
            <a:pPr marL="349965" indent="-349965" algn="l">
              <a:buFont typeface="Arial"/>
              <a:buChar char="•"/>
              <a:defRPr/>
            </a:pPr>
            <a:r>
              <a:rPr/>
              <a:t>Found out about a still utterly ingenious idea by </a:t>
            </a:r>
            <a:r>
              <a:rPr i="1"/>
              <a:t>Denys Duchier</a:t>
            </a:r>
            <a:r>
              <a:rPr/>
              <a:t> (1999)</a:t>
            </a:r>
            <a:endParaRPr/>
          </a:p>
          <a:p>
            <a:pPr marL="349965" indent="-349965" algn="l">
              <a:buFont typeface="Arial"/>
              <a:buChar char="•"/>
              <a:defRPr/>
            </a:pPr>
            <a:endParaRPr/>
          </a:p>
          <a:p>
            <a:pPr marL="349965" lvl="0" indent="-349965" algn="l">
              <a:buFont typeface="Arial"/>
              <a:buChar char="•"/>
              <a:defRPr/>
            </a:pPr>
            <a:r>
              <a:rPr/>
              <a:t>He utilized </a:t>
            </a:r>
            <a:r>
              <a:rPr lang="de-DE" sz="2400" b="0" i="0" u="none" strike="noStrike" cap="none" spc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Constraint Programming</a:t>
            </a:r>
            <a:r>
              <a:rPr/>
              <a:t>, usually used for scheduling etc. to model natural language</a:t>
            </a:r>
            <a:endParaRPr/>
          </a:p>
          <a:p>
            <a:pPr marL="349965" lvl="0" indent="-349965" algn="l">
              <a:buFont typeface="Arial"/>
              <a:buChar char="•"/>
              <a:defRPr/>
            </a:pPr>
            <a:endParaRPr/>
          </a:p>
          <a:p>
            <a:pPr marL="349965" lvl="0" indent="-349965" algn="l">
              <a:buFont typeface="Arial"/>
              <a:buChar char="•"/>
              <a:defRPr/>
            </a:pPr>
            <a:r>
              <a:rPr/>
              <a:t>With a grammatical framework that was, at that time, pretty much out of fashion – Dependency Grammar</a:t>
            </a:r>
            <a:endParaRPr/>
          </a:p>
          <a:p>
            <a:pPr marL="349965" lvl="0" indent="-349965" algn="l">
              <a:buFont typeface="Arial"/>
              <a:buChar char="•"/>
              <a:defRPr/>
            </a:pPr>
            <a:endParaRPr/>
          </a:p>
          <a:p>
            <a:pPr marL="349965" lvl="0" indent="-349965" algn="l">
              <a:buFont typeface="Arial"/>
              <a:buChar char="•"/>
              <a:defRPr/>
            </a:pPr>
            <a:r>
              <a:rPr/>
              <a:t>I was intrigued.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80733320" name="Titel 1"/>
          <p:cNvSpPr>
            <a:spLocks noGrp="1"/>
          </p:cNvSpPr>
          <p:nvPr>
            <p:ph type="ctrTitle"/>
          </p:nvPr>
        </p:nvSpPr>
        <p:spPr bwMode="auto">
          <a:xfrm flipH="0" flipV="0">
            <a:off x="915786" y="263551"/>
            <a:ext cx="10360425" cy="673332"/>
          </a:xfrm>
        </p:spPr>
        <p:txBody>
          <a:bodyPr vertOverflow="overflow" horzOverflow="overflow" vert="horz" wrap="square" lIns="91440" tIns="45720" rIns="91440" bIns="45720" numCol="1" spcCol="0" rtlCol="0" fromWordArt="0" anchor="b" anchorCtr="0" forceAA="0" upright="0" compatLnSpc="0">
            <a:normAutofit fontScale="90000" lnSpcReduction="2000"/>
          </a:bodyPr>
          <a:lstStyle/>
          <a:p>
            <a:pPr>
              <a:defRPr/>
            </a:pPr>
            <a:r>
              <a:rPr sz="4800"/>
              <a:t>Topological Dependency Grammar (TDG)</a:t>
            </a:r>
            <a:endParaRPr sz="4800"/>
          </a:p>
        </p:txBody>
      </p:sp>
      <p:sp>
        <p:nvSpPr>
          <p:cNvPr id="1129517833" name="Untertitel 2"/>
          <p:cNvSpPr>
            <a:spLocks noGrp="1"/>
          </p:cNvSpPr>
          <p:nvPr>
            <p:ph type="subTitle" idx="1"/>
          </p:nvPr>
        </p:nvSpPr>
        <p:spPr bwMode="auto">
          <a:xfrm flipH="0" flipV="0">
            <a:off x="1090708" y="1431585"/>
            <a:ext cx="10010580" cy="5032920"/>
          </a:xfrm>
        </p:spPr>
        <p:txBody>
          <a:bodyPr/>
          <a:lstStyle/>
          <a:p>
            <a:pPr marL="349965" indent="-349965" algn="l">
              <a:buFont typeface="Arial"/>
              <a:buChar char="•"/>
              <a:defRPr/>
            </a:pPr>
            <a:r>
              <a:rPr/>
              <a:t>From his ideas, we developed, together with </a:t>
            </a:r>
            <a:r>
              <a:rPr i="1"/>
              <a:t>Joachim Niehren</a:t>
            </a:r>
            <a:r>
              <a:rPr/>
              <a:t>, a new grammar formalism for natural language syntax: </a:t>
            </a:r>
            <a:r>
              <a:rPr i="1"/>
              <a:t>Topological Dependency Grammar</a:t>
            </a:r>
            <a:r>
              <a:rPr/>
              <a:t> (TDG)</a:t>
            </a:r>
            <a:endParaRPr/>
          </a:p>
          <a:p>
            <a:pPr algn="l">
              <a:defRPr/>
            </a:pPr>
            <a:endParaRPr/>
          </a:p>
          <a:p>
            <a:pPr marL="349965" indent="-349965" algn="l">
              <a:buFont typeface="Arial"/>
              <a:buChar char="•"/>
              <a:defRPr/>
            </a:pPr>
            <a:r>
              <a:rPr/>
              <a:t>Diploma thesis (2001)</a:t>
            </a:r>
            <a:endParaRPr/>
          </a:p>
        </p:txBody>
      </p:sp>
      <p:pic>
        <p:nvPicPr>
          <p:cNvPr id="1758487064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4918646" y="3066679"/>
            <a:ext cx="3093319" cy="313402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34577592" name="Titel 1"/>
          <p:cNvSpPr>
            <a:spLocks noGrp="1"/>
          </p:cNvSpPr>
          <p:nvPr>
            <p:ph type="ctrTitle"/>
          </p:nvPr>
        </p:nvSpPr>
        <p:spPr bwMode="auto">
          <a:xfrm flipH="0" flipV="0">
            <a:off x="915786" y="263551"/>
            <a:ext cx="10360425" cy="673332"/>
          </a:xfrm>
        </p:spPr>
        <p:txBody>
          <a:bodyPr vertOverflow="overflow" horzOverflow="overflow" vert="horz" wrap="square" lIns="91440" tIns="45720" rIns="91440" bIns="45720" numCol="1" spcCol="0" rtlCol="0" fromWordArt="0" anchor="b" anchorCtr="0" forceAA="0" upright="0" compatLnSpc="0">
            <a:normAutofit fontScale="95000" lnSpcReduction="1000"/>
          </a:bodyPr>
          <a:lstStyle/>
          <a:p>
            <a:pPr>
              <a:defRPr/>
            </a:pPr>
            <a:r>
              <a:rPr sz="4800"/>
              <a:t>How Does It Work?</a:t>
            </a:r>
            <a:endParaRPr sz="4800"/>
          </a:p>
        </p:txBody>
      </p:sp>
      <p:sp>
        <p:nvSpPr>
          <p:cNvPr id="1798816169" name="Untertitel 2"/>
          <p:cNvSpPr>
            <a:spLocks noGrp="1"/>
          </p:cNvSpPr>
          <p:nvPr>
            <p:ph type="subTitle" idx="1"/>
          </p:nvPr>
        </p:nvSpPr>
        <p:spPr bwMode="auto">
          <a:xfrm flipH="0" flipV="0">
            <a:off x="1090708" y="1431585"/>
            <a:ext cx="10010580" cy="5032920"/>
          </a:xfrm>
        </p:spPr>
        <p:txBody>
          <a:bodyPr/>
          <a:lstStyle/>
          <a:p>
            <a:pPr marL="349965" indent="-349965" algn="l">
              <a:buFont typeface="Arial"/>
              <a:buChar char="•"/>
              <a:defRPr/>
            </a:pPr>
            <a:r>
              <a:rPr/>
              <a:t>Denys‘ idea: Regard the syntactic analysis of natural language as a graph configuration problem</a:t>
            </a:r>
            <a:endParaRPr/>
          </a:p>
          <a:p>
            <a:pPr marL="349965" indent="-349965" algn="l">
              <a:buFont typeface="Arial"/>
              <a:buChar char="•"/>
              <a:defRPr/>
            </a:pPr>
            <a:endParaRPr/>
          </a:p>
          <a:p>
            <a:pPr marL="349965" indent="-349965" algn="l">
              <a:buFont typeface="Arial"/>
              <a:buChar char="•"/>
              <a:defRPr/>
            </a:pPr>
            <a:r>
              <a:rPr/>
              <a:t>Formulated as a Constraint Satisfaction Problem (CSP) in terms of Finite Domain (FD) and Finite Set (FS) constraints</a:t>
            </a:r>
            <a:endParaRPr/>
          </a:p>
          <a:p>
            <a:pPr marL="349965" indent="-349965" algn="l">
              <a:buFont typeface="Arial"/>
              <a:buChar char="•"/>
              <a:defRPr/>
            </a:pPr>
            <a:endParaRPr/>
          </a:p>
          <a:p>
            <a:pPr marL="349965" indent="-349965" algn="l">
              <a:buFont typeface="Arial"/>
              <a:buChar char="•"/>
              <a:defRPr/>
            </a:pPr>
            <a:r>
              <a:rPr/>
              <a:t>...and implemented in Mozart-Oz</a:t>
            </a:r>
            <a:endParaRPr/>
          </a:p>
          <a:p>
            <a:pPr marL="349965" indent="-349965" algn="l">
              <a:buFont typeface="Arial"/>
              <a:buChar char="•"/>
              <a:defRPr/>
            </a:pPr>
            <a:endParaRPr/>
          </a:p>
          <a:p>
            <a:pPr marL="349965" indent="-349965" algn="l">
              <a:buFont typeface="Arial"/>
              <a:buChar char="•"/>
              <a:defRPr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50088576" name="Titel 1"/>
          <p:cNvSpPr>
            <a:spLocks noGrp="1"/>
          </p:cNvSpPr>
          <p:nvPr>
            <p:ph type="ctrTitle"/>
          </p:nvPr>
        </p:nvSpPr>
        <p:spPr bwMode="auto">
          <a:xfrm flipH="0" flipV="0">
            <a:off x="915786" y="263551"/>
            <a:ext cx="10360425" cy="673332"/>
          </a:xfrm>
        </p:spPr>
        <p:txBody>
          <a:bodyPr vertOverflow="overflow" horzOverflow="overflow" vert="horz" wrap="square" lIns="91440" tIns="45720" rIns="91440" bIns="45720" numCol="1" spcCol="0" rtlCol="0" fromWordArt="0" anchor="b" anchorCtr="0" forceAA="0" upright="0" compatLnSpc="0">
            <a:normAutofit fontScale="95000" lnSpcReduction="1000"/>
          </a:bodyPr>
          <a:lstStyle/>
          <a:p>
            <a:pPr>
              <a:defRPr/>
            </a:pPr>
            <a:r>
              <a:rPr sz="4800"/>
              <a:t>An Example</a:t>
            </a:r>
            <a:endParaRPr sz="4800"/>
          </a:p>
        </p:txBody>
      </p:sp>
      <p:sp>
        <p:nvSpPr>
          <p:cNvPr id="557014694" name="Untertitel 2"/>
          <p:cNvSpPr>
            <a:spLocks noGrp="1"/>
          </p:cNvSpPr>
          <p:nvPr>
            <p:ph type="subTitle" idx="1"/>
          </p:nvPr>
        </p:nvSpPr>
        <p:spPr bwMode="auto">
          <a:xfrm flipH="0" flipV="0">
            <a:off x="1090708" y="1431585"/>
            <a:ext cx="10010580" cy="5032920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 marL="349965" indent="-349965" algn="l">
              <a:buFont typeface="Arial"/>
              <a:buChar char="•"/>
              <a:defRPr/>
            </a:pPr>
            <a:r>
              <a:rPr/>
              <a:t>In TDG, Each word corresponds to a node in a labeled dependency graph, word order yet unconstrained</a:t>
            </a:r>
            <a:endParaRPr/>
          </a:p>
          <a:p>
            <a:pPr marL="349965" indent="-349965" algn="l">
              <a:buFont typeface="Arial"/>
              <a:buChar char="•"/>
              <a:defRPr/>
            </a:pPr>
            <a:endParaRPr/>
          </a:p>
          <a:p>
            <a:pPr marL="349965" indent="-349965" algn="l">
              <a:buFont typeface="Arial"/>
              <a:buChar char="•"/>
              <a:defRPr/>
            </a:pPr>
            <a:r>
              <a:rPr lang="de-DE" sz="2400" b="0" i="0" u="none" strike="noStrike" cap="none" spc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Syntactic Analysis of the utterance „A present Gert has got“</a:t>
            </a:r>
            <a:r>
              <a:rPr/>
              <a:t>:</a:t>
            </a:r>
            <a:endParaRPr sz="2400"/>
          </a:p>
          <a:p>
            <a:pPr marL="349965" indent="-349965" algn="l">
              <a:buFont typeface="Arial"/>
              <a:buChar char="•"/>
              <a:defRPr/>
            </a:pPr>
            <a:endParaRPr/>
          </a:p>
        </p:txBody>
      </p:sp>
      <p:pic>
        <p:nvPicPr>
          <p:cNvPr id="129270366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1512538" y="3278857"/>
            <a:ext cx="9447987" cy="31234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65900634" name="Titel 1"/>
          <p:cNvSpPr>
            <a:spLocks noGrp="1"/>
          </p:cNvSpPr>
          <p:nvPr>
            <p:ph type="ctrTitle"/>
          </p:nvPr>
        </p:nvSpPr>
        <p:spPr bwMode="auto">
          <a:xfrm flipH="0" flipV="0">
            <a:off x="915786" y="263551"/>
            <a:ext cx="10360425" cy="673332"/>
          </a:xfrm>
        </p:spPr>
        <p:txBody>
          <a:bodyPr vertOverflow="overflow" horzOverflow="overflow" vert="horz" wrap="square" lIns="91440" tIns="45720" rIns="91440" bIns="45720" numCol="1" spcCol="0" rtlCol="0" fromWordArt="0" anchor="b" anchorCtr="0" forceAA="0" upright="0" compatLnSpc="0">
            <a:normAutofit fontScale="95000" lnSpcReduction="1000"/>
          </a:bodyPr>
          <a:lstStyle/>
          <a:p>
            <a:pPr>
              <a:defRPr/>
            </a:pPr>
            <a:r>
              <a:rPr sz="4800"/>
              <a:t>CSP</a:t>
            </a:r>
            <a:endParaRPr sz="4800"/>
          </a:p>
        </p:txBody>
      </p:sp>
      <p:sp>
        <p:nvSpPr>
          <p:cNvPr id="33165448" name="Untertitel 2"/>
          <p:cNvSpPr>
            <a:spLocks noGrp="1"/>
          </p:cNvSpPr>
          <p:nvPr>
            <p:ph type="subTitle" idx="1"/>
          </p:nvPr>
        </p:nvSpPr>
        <p:spPr bwMode="auto">
          <a:xfrm flipH="0" flipV="0">
            <a:off x="1090708" y="1431585"/>
            <a:ext cx="10010580" cy="5032920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 marL="349965" indent="-349965" algn="l">
              <a:buFont typeface="Arial"/>
              <a:buChar char="•"/>
              <a:defRPr/>
            </a:pPr>
            <a:r>
              <a:rPr/>
              <a:t>In the formulation of the CSP, each node is associated with a number of FD and FS variables, e.g.:</a:t>
            </a:r>
            <a:endParaRPr/>
          </a:p>
          <a:p>
            <a:pPr marL="750014" lvl="1" indent="-349965" algn="l">
              <a:buFont typeface="Arial"/>
              <a:buChar char="•"/>
              <a:defRPr/>
            </a:pPr>
            <a:r>
              <a:rPr/>
              <a:t>The node itself („eq“)</a:t>
            </a:r>
            <a:endParaRPr/>
          </a:p>
          <a:p>
            <a:pPr marL="750015" lvl="1" indent="-349965" algn="l">
              <a:buFont typeface="Arial"/>
              <a:buChar char="•"/>
              <a:defRPr/>
            </a:pPr>
            <a:r>
              <a:rPr/>
              <a:t>Daughters</a:t>
            </a:r>
            <a:endParaRPr/>
          </a:p>
          <a:p>
            <a:pPr marL="750015" lvl="1" indent="-349965" algn="l">
              <a:buFont typeface="Arial"/>
              <a:buChar char="•"/>
              <a:defRPr/>
            </a:pPr>
            <a:r>
              <a:rPr/>
              <a:t>Mothers</a:t>
            </a:r>
            <a:endParaRPr/>
          </a:p>
          <a:p>
            <a:pPr marL="750015" lvl="1" indent="-349965" algn="l">
              <a:buFont typeface="Arial"/>
              <a:buChar char="•"/>
              <a:defRPr/>
            </a:pPr>
            <a:r>
              <a:rPr/>
              <a:t>Transitive daughters („down“)</a:t>
            </a:r>
            <a:endParaRPr/>
          </a:p>
          <a:p>
            <a:pPr marL="750015" lvl="1" indent="-349965" algn="l">
              <a:buFont typeface="Arial"/>
              <a:buChar char="•"/>
              <a:defRPr/>
            </a:pPr>
            <a:r>
              <a:rPr/>
              <a:t>The node itself + its transitive</a:t>
            </a:r>
            <a:br>
              <a:rPr/>
            </a:br>
            <a:r>
              <a:rPr/>
              <a:t>daughters („eqdown“)...</a:t>
            </a:r>
            <a:endParaRPr/>
          </a:p>
        </p:txBody>
      </p:sp>
      <p:pic>
        <p:nvPicPr>
          <p:cNvPr id="804650801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5902376" y="2170450"/>
            <a:ext cx="5076393" cy="43995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03796840" name="Titel 1"/>
          <p:cNvSpPr>
            <a:spLocks noGrp="1"/>
          </p:cNvSpPr>
          <p:nvPr>
            <p:ph type="ctrTitle"/>
          </p:nvPr>
        </p:nvSpPr>
        <p:spPr bwMode="auto">
          <a:xfrm flipH="0" flipV="0">
            <a:off x="915786" y="263551"/>
            <a:ext cx="10360425" cy="673332"/>
          </a:xfrm>
        </p:spPr>
        <p:txBody>
          <a:bodyPr vertOverflow="overflow" horzOverflow="overflow" vert="horz" wrap="square" lIns="91440" tIns="45720" rIns="91440" bIns="45720" numCol="1" spcCol="0" rtlCol="0" fromWordArt="0" anchor="b" anchorCtr="0" forceAA="0" upright="0" compatLnSpc="0">
            <a:normAutofit fontScale="95000" lnSpcReduction="1000"/>
          </a:bodyPr>
          <a:lstStyle/>
          <a:p>
            <a:pPr>
              <a:defRPr/>
            </a:pPr>
            <a:r>
              <a:rPr sz="4800"/>
              <a:t>Well-formedness Conditions</a:t>
            </a:r>
            <a:endParaRPr sz="4800"/>
          </a:p>
        </p:txBody>
      </p:sp>
      <p:sp>
        <p:nvSpPr>
          <p:cNvPr id="868415327" name="Untertitel 2"/>
          <p:cNvSpPr>
            <a:spLocks noGrp="1"/>
          </p:cNvSpPr>
          <p:nvPr>
            <p:ph type="subTitle" idx="1"/>
          </p:nvPr>
        </p:nvSpPr>
        <p:spPr bwMode="auto">
          <a:xfrm flipH="0" flipV="0">
            <a:off x="1090708" y="1431585"/>
            <a:ext cx="10010580" cy="5032920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 marL="349965" indent="-349965" algn="l">
              <a:buFont typeface="Arial"/>
              <a:buChar char="•"/>
              <a:defRPr/>
            </a:pPr>
            <a:r>
              <a:rPr/>
              <a:t>We posit the well-formedness conditions of the dependency graphs as constraints on the FD and FS variables:</a:t>
            </a:r>
            <a:endParaRPr/>
          </a:p>
          <a:p>
            <a:pPr marL="750015" lvl="1" indent="-349965" algn="l">
              <a:buFont typeface="Arial"/>
              <a:buChar char="•"/>
              <a:defRPr/>
            </a:pPr>
            <a:r>
              <a:rPr/>
              <a:t>Globally (e.g. treeness)</a:t>
            </a:r>
            <a:endParaRPr/>
          </a:p>
          <a:p>
            <a:pPr marL="750015" lvl="1" indent="-349965" algn="l">
              <a:buFont typeface="Arial"/>
              <a:buChar char="•"/>
              <a:defRPr/>
            </a:pPr>
            <a:r>
              <a:rPr/>
              <a:t>Locally (e.g. lexical valency)</a:t>
            </a:r>
            <a:endParaRPr/>
          </a:p>
          <a:p>
            <a:pPr marL="750015" lvl="1" indent="-349965" algn="l">
              <a:buFont typeface="Arial"/>
              <a:buChar char="•"/>
              <a:defRPr/>
            </a:pPr>
            <a:endParaRPr/>
          </a:p>
          <a:p>
            <a:pPr marL="349965" lvl="0" indent="-349965" algn="l">
              <a:buFont typeface="Arial"/>
              <a:buChar char="•"/>
              <a:defRPr/>
            </a:pPr>
            <a:r>
              <a:rPr/>
              <a:t>Example</a:t>
            </a:r>
            <a:br>
              <a:rPr/>
            </a:br>
            <a:r>
              <a:rPr/>
              <a:t>(Treeness): </a:t>
            </a:r>
            <a:endParaRPr/>
          </a:p>
        </p:txBody>
      </p:sp>
      <p:pic>
        <p:nvPicPr>
          <p:cNvPr id="237469075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3035508" y="3267164"/>
            <a:ext cx="7568507" cy="33311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theme/_rels/theme1.xml.rels><?xml version="1.0" encoding="UTF-8" standalone="yes"?><Relationships xmlns="http://schemas.openxmlformats.org/package/2006/relationships"></Relationships>
</file>

<file path=ppt/theme/_rels/theme2.xml.rels><?xml version="1.0" encoding="UTF-8" standalone="yes"?><Relationships xmlns="http://schemas.openxmlformats.org/package/2006/relationships"></Relationships>
</file>

<file path=ppt/theme/theme1.xml><?xml version="1.0" encoding="utf-8"?>
<a:theme xmlns:a="http://schemas.openxmlformats.org/drawingml/2006/main" xmlns:r="http://schemas.openxmlformats.org/officeDocument/2006/relationships" xmlns:p="http://schemas.openxmlformats.org/presentationml/2006/main" name="Office Theme">
  <a:themeElements>
    <a:clrScheme name="New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 Them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</a:theme>
</file>

<file path=ppt/theme/theme2.xml><?xml version="1.0" encoding="utf-8"?>
<a:theme xmlns:a="http://schemas.openxmlformats.org/drawingml/2006/main" xmlns:r="http://schemas.openxmlformats.org/officeDocument/2006/relationships" xmlns:p="http://schemas.openxmlformats.org/presentation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ONLYOFFICE/8.2.2.22</Application>
  <PresentationFormat>On-screen Show (4:3)</PresentationFormat>
  <Paragraphs>0</Paragraphs>
  <Slides>38</Slides>
  <Notes>38</Notes>
  <HiddenSlides>0</HiddenSlides>
  <MMClips>2</MMClips>
  <ScaleCrop>0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39" baseType="lpstr">
      <vt:lpstr>Theme 1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</vt:vector>
  </TitlesOfParts>
  <LinksUpToDate>0</LinksUpToDate>
  <SharedDoc>0</SharedDoc>
  <HyperlinksChanged>0</HyperlinksChanged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8</cp:revision>
  <dcterms:created xsi:type="dcterms:W3CDTF">2012-12-03T06:56:55Z</dcterms:created>
  <dcterms:modified xsi:type="dcterms:W3CDTF">2025-01-08T16:24:40Z</dcterms:modified>
</cp:coreProperties>
</file>